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12192000"/>
  <p:notesSz cx="6858000" cy="9144000"/>
  <p:embeddedFontLst>
    <p:embeddedFont>
      <p:font typeface="Heebo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9" roundtripDataSignature="AMtx7mjq6rzmix6aljFQ9zxXrRXqwx1O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332C270-A496-4153-B768-205C700F063E}">
  <a:tblStyle styleId="{C332C270-A496-4153-B768-205C700F063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AA7366C6-5599-4E5B-9B71-8DF28B14037B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Heebo-bold.fntdata"/><Relationship Id="rId27" Type="http://schemas.openxmlformats.org/officeDocument/2006/relationships/font" Target="fonts/Heeb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&#1495;&#1493;&#1489;&#1512;&#1514;1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&#1495;&#1493;&#1489;&#1512;&#1514;1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&#1495;&#1493;&#1489;&#1512;&#1514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5EB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A6-438D-956E-6D897A84892F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A6-438D-956E-6D897A84892F}"/>
              </c:ext>
            </c:extLst>
          </c:dPt>
          <c:dPt>
            <c:idx val="2"/>
            <c:bubble3D val="0"/>
            <c:spPr>
              <a:solidFill>
                <a:srgbClr val="94DC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A6-438D-956E-6D897A84892F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A6-438D-956E-6D897A84892F}"/>
              </c:ext>
            </c:extLst>
          </c:dPt>
          <c:dPt>
            <c:idx val="4"/>
            <c:bubble3D val="0"/>
            <c:spPr>
              <a:solidFill>
                <a:srgbClr val="442C5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A6-438D-956E-6D897A84892F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A6-438D-956E-6D897A84892F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A6-438D-956E-6D897A84892F}"/>
                </c:ext>
              </c:extLst>
            </c:dLbl>
            <c:dLbl>
              <c:idx val="2"/>
              <c:layout>
                <c:manualLayout>
                  <c:x val="-9.3486135434506554E-2"/>
                  <c:y val="5.3096309179390275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Heebo" pitchFamily="2" charset="-79"/>
                      <a:ea typeface="+mn-ea"/>
                      <a:cs typeface="Heebo" pitchFamily="2" charset="-79"/>
                    </a:defRPr>
                  </a:pPr>
                  <a:endParaRPr lang="he-I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33667"/>
                        <a:gd name="adj2" fmla="val 29056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1EA6-438D-956E-6D897A84892F}"/>
                </c:ext>
              </c:extLst>
            </c:dLbl>
            <c:dLbl>
              <c:idx val="3"/>
              <c:layout>
                <c:manualLayout>
                  <c:x val="6.5295525803270291E-2"/>
                  <c:y val="3.3273687085751236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Heebo" pitchFamily="2" charset="-79"/>
                      <a:ea typeface="+mn-ea"/>
                      <a:cs typeface="Heebo" pitchFamily="2" charset="-79"/>
                    </a:defRPr>
                  </a:pPr>
                  <a:endParaRPr lang="he-I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3941"/>
                        <a:gd name="adj2" fmla="val 71949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1EA6-438D-956E-6D897A84892F}"/>
                </c:ext>
              </c:extLst>
            </c:dLbl>
            <c:dLbl>
              <c:idx val="4"/>
              <c:layout>
                <c:manualLayout>
                  <c:x val="0.24947859313899104"/>
                  <c:y val="3.6944438803878592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Heebo" pitchFamily="2" charset="-79"/>
                      <a:ea typeface="+mn-ea"/>
                      <a:cs typeface="Heebo" pitchFamily="2" charset="-79"/>
                    </a:defRPr>
                  </a:pPr>
                  <a:endParaRPr lang="he-I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75118"/>
                        <a:gd name="adj2" fmla="val 2479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1EA6-438D-956E-6D897A84892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Heebo" pitchFamily="2" charset="-79"/>
                    <a:ea typeface="+mn-ea"/>
                    <a:cs typeface="Heebo" pitchFamily="2" charset="-79"/>
                  </a:defRPr>
                </a:pPr>
                <a:endParaRPr lang="he-IL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גיליון1!$C$6:$C$10</c:f>
              <c:strCache>
                <c:ptCount val="5"/>
                <c:pt idx="0">
                  <c:v>בעלי דירות מתגוררים</c:v>
                </c:pt>
                <c:pt idx="1">
                  <c:v>בעלי דירות משקיעים</c:v>
                </c:pt>
                <c:pt idx="2">
                  <c:v>דיירי דיור ציבורי</c:v>
                </c:pt>
                <c:pt idx="3">
                  <c:v>יחידות מסחר</c:v>
                </c:pt>
                <c:pt idx="4">
                  <c:v>יורשים</c:v>
                </c:pt>
              </c:strCache>
            </c:strRef>
          </c:cat>
          <c:val>
            <c:numRef>
              <c:f>גיליון1!$D$6:$D$10</c:f>
              <c:numCache>
                <c:formatCode>General</c:formatCode>
                <c:ptCount val="5"/>
                <c:pt idx="0">
                  <c:v>85</c:v>
                </c:pt>
                <c:pt idx="1">
                  <c:v>60</c:v>
                </c:pt>
                <c:pt idx="2">
                  <c:v>6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A6-438D-956E-6D897A8489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ebo" pitchFamily="2" charset="-79"/>
              <a:ea typeface="+mn-ea"/>
              <a:cs typeface="Heebo" pitchFamily="2" charset="-79"/>
            </a:defRPr>
          </a:pPr>
          <a:endParaRPr lang="he-I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e-IL" b="0" dirty="0">
                <a:solidFill>
                  <a:schemeClr val="tx1"/>
                </a:solidFill>
                <a:latin typeface="Heebo" pitchFamily="2" charset="-79"/>
                <a:cs typeface="Heebo" pitchFamily="2" charset="-79"/>
              </a:rPr>
              <a:t>תיאור</a:t>
            </a:r>
            <a:r>
              <a:rPr lang="he-IL" b="0" baseline="0" dirty="0">
                <a:solidFill>
                  <a:schemeClr val="tx1"/>
                </a:solidFill>
                <a:latin typeface="Heebo" pitchFamily="2" charset="-79"/>
                <a:cs typeface="Heebo" pitchFamily="2" charset="-79"/>
              </a:rPr>
              <a:t> גילאים במתחם</a:t>
            </a:r>
            <a:endParaRPr lang="he-IL" b="0" dirty="0">
              <a:solidFill>
                <a:schemeClr val="tx1"/>
              </a:solidFill>
              <a:latin typeface="Heebo" pitchFamily="2" charset="-79"/>
              <a:cs typeface="Heebo" pitchFamily="2" charset="-79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גיליון1!$H$7</c:f>
              <c:strCache>
                <c:ptCount val="1"/>
                <c:pt idx="0">
                  <c:v>בעלי דירות מתגוררים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Heebo" pitchFamily="2" charset="-79"/>
                    <a:ea typeface="+mn-ea"/>
                    <a:cs typeface="Heebo" pitchFamily="2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גיליון1!$G$8:$G$12</c:f>
              <c:strCache>
                <c:ptCount val="5"/>
                <c:pt idx="0">
                  <c:v>גיל 0-18</c:v>
                </c:pt>
                <c:pt idx="1">
                  <c:v>גיל 18-30</c:v>
                </c:pt>
                <c:pt idx="2">
                  <c:v>גיל 30-50</c:v>
                </c:pt>
                <c:pt idx="3">
                  <c:v>גיל 50-65</c:v>
                </c:pt>
                <c:pt idx="4">
                  <c:v>גיל 65 ומעלה</c:v>
                </c:pt>
              </c:strCache>
            </c:strRef>
          </c:cat>
          <c:val>
            <c:numRef>
              <c:f>גיליון1!$H$8:$H$12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42</c:v>
                </c:pt>
                <c:pt idx="3">
                  <c:v>20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E2-461E-ADA0-364C65AFD593}"/>
            </c:ext>
          </c:extLst>
        </c:ser>
        <c:ser>
          <c:idx val="1"/>
          <c:order val="1"/>
          <c:tx>
            <c:strRef>
              <c:f>גיליון1!$I$7</c:f>
              <c:strCache>
                <c:ptCount val="1"/>
                <c:pt idx="0">
                  <c:v>שוכרים</c:v>
                </c:pt>
              </c:strCache>
            </c:strRef>
          </c:tx>
          <c:spPr>
            <a:solidFill>
              <a:srgbClr val="94DCF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Heebo" pitchFamily="2" charset="-79"/>
                    <a:ea typeface="+mn-ea"/>
                    <a:cs typeface="Heebo" pitchFamily="2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גיליון1!$G$8:$G$12</c:f>
              <c:strCache>
                <c:ptCount val="5"/>
                <c:pt idx="0">
                  <c:v>גיל 0-18</c:v>
                </c:pt>
                <c:pt idx="1">
                  <c:v>גיל 18-30</c:v>
                </c:pt>
                <c:pt idx="2">
                  <c:v>גיל 30-50</c:v>
                </c:pt>
                <c:pt idx="3">
                  <c:v>גיל 50-65</c:v>
                </c:pt>
                <c:pt idx="4">
                  <c:v>גיל 65 ומעלה</c:v>
                </c:pt>
              </c:strCache>
            </c:strRef>
          </c:cat>
          <c:val>
            <c:numRef>
              <c:f>גיליון1!$I$8:$I$12</c:f>
              <c:numCache>
                <c:formatCode>General</c:formatCode>
                <c:ptCount val="5"/>
                <c:pt idx="0">
                  <c:v>16</c:v>
                </c:pt>
                <c:pt idx="1">
                  <c:v>15</c:v>
                </c:pt>
                <c:pt idx="2">
                  <c:v>28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E2-461E-ADA0-364C65AFD5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1135888"/>
        <c:axId val="421138408"/>
      </c:barChart>
      <c:catAx>
        <c:axId val="42113588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Heebo" pitchFamily="2" charset="-79"/>
                <a:ea typeface="+mn-ea"/>
                <a:cs typeface="Heebo" pitchFamily="2" charset="-79"/>
              </a:defRPr>
            </a:pPr>
            <a:endParaRPr lang="he-IL"/>
          </a:p>
        </c:txPr>
        <c:crossAx val="421138408"/>
        <c:crosses val="autoZero"/>
        <c:auto val="1"/>
        <c:lblAlgn val="ctr"/>
        <c:lblOffset val="100"/>
        <c:noMultiLvlLbl val="0"/>
      </c:catAx>
      <c:valAx>
        <c:axId val="42113840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Heebo" pitchFamily="2" charset="-79"/>
                <a:ea typeface="+mn-ea"/>
                <a:cs typeface="Heebo" pitchFamily="2" charset="-79"/>
              </a:defRPr>
            </a:pPr>
            <a:endParaRPr lang="he-IL"/>
          </a:p>
        </c:txPr>
        <c:crossAx val="42113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Heebo" pitchFamily="2" charset="-79"/>
              <a:ea typeface="+mn-ea"/>
              <a:cs typeface="Heebo" pitchFamily="2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Heebo" pitchFamily="2" charset="-79"/>
                <a:ea typeface="+mn-ea"/>
                <a:cs typeface="Heebo" pitchFamily="2" charset="-79"/>
              </a:defRPr>
            </a:pPr>
            <a:r>
              <a:rPr lang="he-IL" b="0" dirty="0">
                <a:solidFill>
                  <a:sysClr val="windowText" lastClr="000000"/>
                </a:solidFill>
                <a:latin typeface="Heebo" pitchFamily="2" charset="-79"/>
                <a:cs typeface="Heebo" pitchFamily="2" charset="-79"/>
              </a:rPr>
              <a:t>זיקה דתית</a:t>
            </a:r>
            <a:r>
              <a:rPr lang="he-IL" b="0" baseline="0" dirty="0">
                <a:solidFill>
                  <a:sysClr val="windowText" lastClr="000000"/>
                </a:solidFill>
                <a:latin typeface="Heebo" pitchFamily="2" charset="-79"/>
                <a:cs typeface="Heebo" pitchFamily="2" charset="-79"/>
              </a:rPr>
              <a:t> במתחם</a:t>
            </a:r>
            <a:endParaRPr lang="he-IL" b="0" dirty="0">
              <a:solidFill>
                <a:sysClr val="windowText" lastClr="000000"/>
              </a:solidFill>
              <a:latin typeface="Heebo" pitchFamily="2" charset="-79"/>
              <a:cs typeface="Heebo" pitchFamily="2" charset="-79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Heebo" pitchFamily="2" charset="-79"/>
              <a:ea typeface="+mn-ea"/>
              <a:cs typeface="Heebo" pitchFamily="2" charset="-79"/>
            </a:defRPr>
          </a:pPr>
          <a:endParaRPr lang="he-I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A3-4684-BBA9-431A30693309}"/>
              </c:ext>
            </c:extLst>
          </c:dPt>
          <c:dPt>
            <c:idx val="1"/>
            <c:bubble3D val="0"/>
            <c:spPr>
              <a:solidFill>
                <a:srgbClr val="94DC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A3-4684-BBA9-431A30693309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A3-4684-BBA9-431A30693309}"/>
              </c:ext>
            </c:extLst>
          </c:dPt>
          <c:dPt>
            <c:idx val="3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A3-4684-BBA9-431A30693309}"/>
              </c:ext>
            </c:extLst>
          </c:dPt>
          <c:dLbls>
            <c:dLbl>
              <c:idx val="0"/>
              <c:layout>
                <c:manualLayout>
                  <c:x val="1.6802712160979876E-2"/>
                  <c:y val="-7.57188684747739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A3-4684-BBA9-431A30693309}"/>
                </c:ext>
              </c:extLst>
            </c:dLbl>
            <c:dLbl>
              <c:idx val="1"/>
              <c:layout>
                <c:manualLayout>
                  <c:x val="9.3632983377077861E-3"/>
                  <c:y val="-1.498359580052493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A3-4684-BBA9-431A30693309}"/>
                </c:ext>
              </c:extLst>
            </c:dLbl>
            <c:dLbl>
              <c:idx val="2"/>
              <c:layout>
                <c:manualLayout>
                  <c:x val="-2.5949256342957132E-2"/>
                  <c:y val="9.03681831437736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A3-4684-BBA9-431A30693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Heebo" pitchFamily="2" charset="-79"/>
                    <a:ea typeface="+mn-ea"/>
                    <a:cs typeface="Heebo" pitchFamily="2" charset="-79"/>
                  </a:defRPr>
                </a:pPr>
                <a:endParaRPr lang="he-I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גיליון1!$I$44:$I$47</c:f>
              <c:strCache>
                <c:ptCount val="4"/>
                <c:pt idx="0">
                  <c:v>חילונים</c:v>
                </c:pt>
                <c:pt idx="1">
                  <c:v>מסורתיים</c:v>
                </c:pt>
                <c:pt idx="2">
                  <c:v>דתיים</c:v>
                </c:pt>
                <c:pt idx="3">
                  <c:v>חרדים</c:v>
                </c:pt>
              </c:strCache>
            </c:strRef>
          </c:cat>
          <c:val>
            <c:numRef>
              <c:f>גיליון1!$J$44:$J$47</c:f>
              <c:numCache>
                <c:formatCode>General</c:formatCode>
                <c:ptCount val="4"/>
                <c:pt idx="0">
                  <c:v>95</c:v>
                </c:pt>
                <c:pt idx="1">
                  <c:v>22</c:v>
                </c:pt>
                <c:pt idx="2">
                  <c:v>35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A3-4684-BBA9-431A30693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Heebo" pitchFamily="2" charset="-79"/>
              <a:ea typeface="+mn-ea"/>
              <a:cs typeface="Heebo" pitchFamily="2" charset="-79"/>
            </a:defRPr>
          </a:pPr>
          <a:endParaRPr lang="he-I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2.xml"/><Relationship Id="rId4" Type="http://schemas.openxmlformats.org/officeDocument/2006/relationships/chart" Target="../charts/chart3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2167024" y="616100"/>
            <a:ext cx="6925441" cy="2862483"/>
            <a:chOff x="603714" y="373088"/>
            <a:chExt cx="8908992" cy="6106234"/>
          </a:xfrm>
        </p:grpSpPr>
        <p:sp>
          <p:nvSpPr>
            <p:cNvPr id="85" name="Google Shape;85;p1"/>
            <p:cNvSpPr txBox="1"/>
            <p:nvPr/>
          </p:nvSpPr>
          <p:spPr>
            <a:xfrm>
              <a:off x="603716" y="373088"/>
              <a:ext cx="8908990" cy="6839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1701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33" u="none" cap="none" strike="noStrike">
                <a:solidFill>
                  <a:srgbClr val="01949A"/>
                </a:solidFill>
                <a:latin typeface="Gisha"/>
                <a:ea typeface="Gisha"/>
                <a:cs typeface="Gisha"/>
                <a:sym typeface="Gisha"/>
              </a:endParaRPr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603714" y="5817987"/>
              <a:ext cx="8908990" cy="661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399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67" u="none" cap="none" strike="noStrike">
                <a:solidFill>
                  <a:srgbClr val="01949A"/>
                </a:solidFill>
                <a:latin typeface="Gisha"/>
                <a:ea typeface="Gisha"/>
                <a:cs typeface="Gisha"/>
                <a:sym typeface="Gisha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1848457" y="487998"/>
            <a:ext cx="7769904" cy="2874411"/>
            <a:chOff x="-1793260" y="373088"/>
            <a:chExt cx="12743832" cy="6131679"/>
          </a:xfrm>
        </p:grpSpPr>
        <p:sp>
          <p:nvSpPr>
            <p:cNvPr id="88" name="Google Shape;88;p1"/>
            <p:cNvSpPr txBox="1"/>
            <p:nvPr/>
          </p:nvSpPr>
          <p:spPr>
            <a:xfrm>
              <a:off x="603714" y="373088"/>
              <a:ext cx="8908990" cy="6839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1701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33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-1793260" y="3911457"/>
              <a:ext cx="12743832" cy="20243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8869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iw-IL" sz="7600" u="none" cap="none" strike="noStrike">
                  <a:solidFill>
                    <a:srgbClr val="005EB8"/>
                  </a:solidFill>
                  <a:latin typeface="Heebo"/>
                  <a:ea typeface="Heebo"/>
                  <a:cs typeface="Heebo"/>
                  <a:sym typeface="Heebo"/>
                </a:rPr>
                <a:t>דו"ח</a:t>
              </a:r>
              <a:r>
                <a:rPr b="1" i="0" lang="iw-IL" sz="7667" u="none" cap="none" strike="noStrike">
                  <a:solidFill>
                    <a:srgbClr val="005EB8"/>
                  </a:solidFill>
                  <a:latin typeface="Heebo"/>
                  <a:ea typeface="Heebo"/>
                  <a:cs typeface="Heebo"/>
                  <a:sym typeface="Heebo"/>
                </a:rPr>
                <a:t> חברתי שלב 2 </a:t>
              </a:r>
              <a:endParaRPr b="1" i="0" sz="7667" u="none" cap="none" strike="noStrike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603714" y="5817989"/>
              <a:ext cx="8908990" cy="68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399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67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sp>
        <p:nvSpPr>
          <p:cNvPr id="91" name="Google Shape;91;p1"/>
          <p:cNvSpPr/>
          <p:nvPr/>
        </p:nvSpPr>
        <p:spPr>
          <a:xfrm>
            <a:off x="10973083" y="-676159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D757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35138" l="0" r="6093" t="36398"/>
          <a:stretch/>
        </p:blipFill>
        <p:spPr>
          <a:xfrm>
            <a:off x="9276981" y="85585"/>
            <a:ext cx="1645019" cy="498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6891" y="147795"/>
            <a:ext cx="782320" cy="432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 b="0" l="0" r="0" t="39629"/>
          <a:stretch/>
        </p:blipFill>
        <p:spPr>
          <a:xfrm>
            <a:off x="77611" y="149891"/>
            <a:ext cx="968323" cy="53205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>
            <a:off x="2380609" y="3115339"/>
            <a:ext cx="6705599" cy="684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2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67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נא למלא בפורמט הנוכחי </a:t>
            </a:r>
            <a:br>
              <a:rPr b="1" lang="iw-IL" sz="1867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</a:br>
            <a:r>
              <a:rPr b="1"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(בשקופיות הבאות)</a:t>
            </a:r>
            <a:endParaRPr b="1"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21591" y="-65601"/>
            <a:ext cx="1440206" cy="80995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269499" y="4469924"/>
            <a:ext cx="751258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ניתן לבצע שינויי עיצוב אך </a:t>
            </a:r>
            <a:r>
              <a:rPr b="1"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חובה</a:t>
            </a: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 לתאר את כלל הפרטים הנדרשים</a:t>
            </a:r>
            <a:endParaRPr/>
          </a:p>
          <a:p>
            <a:pPr indent="0" lvl="0" marL="0" marR="0" rtl="1" algn="ct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ניתן להוסיף לוגואים ומומלץ להוסיף תרשימים</a:t>
            </a:r>
            <a:endParaRPr/>
          </a:p>
          <a:p>
            <a:pPr indent="0" lvl="0" marL="0" marR="0" rtl="1" algn="ct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בסוף המסמך מצורף צ'קליסט מסמכים נדרשים שיש לצרף לדו"ח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0"/>
          <p:cNvSpPr txBox="1"/>
          <p:nvPr/>
        </p:nvSpPr>
        <p:spPr>
          <a:xfrm>
            <a:off x="2859876" y="2742385"/>
            <a:ext cx="370717" cy="2853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2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grpSp>
        <p:nvGrpSpPr>
          <p:cNvPr id="266" name="Google Shape;266;p10"/>
          <p:cNvGrpSpPr/>
          <p:nvPr/>
        </p:nvGrpSpPr>
        <p:grpSpPr>
          <a:xfrm>
            <a:off x="10450154" y="1823908"/>
            <a:ext cx="1460912" cy="620465"/>
            <a:chOff x="0" y="-95251"/>
            <a:chExt cx="2921824" cy="1240930"/>
          </a:xfrm>
        </p:grpSpPr>
        <p:sp>
          <p:nvSpPr>
            <p:cNvPr id="267" name="Google Shape;267;p10"/>
            <p:cNvSpPr txBox="1"/>
            <p:nvPr/>
          </p:nvSpPr>
          <p:spPr>
            <a:xfrm>
              <a:off x="0" y="-95251"/>
              <a:ext cx="2921824" cy="5814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21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0"/>
            <p:cNvSpPr txBox="1"/>
            <p:nvPr/>
          </p:nvSpPr>
          <p:spPr>
            <a:xfrm>
              <a:off x="0" y="679653"/>
              <a:ext cx="2921824" cy="466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9" name="Google Shape;269;p10"/>
          <p:cNvSpPr/>
          <p:nvPr/>
        </p:nvSpPr>
        <p:spPr>
          <a:xfrm>
            <a:off x="10548048" y="-1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2. תוכנית שיתוף ציבור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התארגנות במתחם ושיתוף ציבור – תיאור הנעשה עד כה</a:t>
            </a:r>
            <a:endParaRPr b="1" sz="16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70" name="Google Shape;270;p10"/>
          <p:cNvSpPr/>
          <p:nvPr/>
        </p:nvSpPr>
        <p:spPr>
          <a:xfrm>
            <a:off x="1442907" y="3771852"/>
            <a:ext cx="10749094" cy="814614"/>
          </a:xfrm>
          <a:prstGeom prst="rect">
            <a:avLst/>
          </a:prstGeom>
          <a:solidFill>
            <a:srgbClr val="EADBA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0"/>
          <p:cNvSpPr/>
          <p:nvPr/>
        </p:nvSpPr>
        <p:spPr>
          <a:xfrm>
            <a:off x="1059897" y="601301"/>
            <a:ext cx="9488152" cy="814614"/>
          </a:xfrm>
          <a:prstGeom prst="rect">
            <a:avLst/>
          </a:prstGeom>
          <a:solidFill>
            <a:srgbClr val="EADBA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2" name="Google Shape;272;p10"/>
          <p:cNvGrpSpPr/>
          <p:nvPr/>
        </p:nvGrpSpPr>
        <p:grpSpPr>
          <a:xfrm>
            <a:off x="8391445" y="1640898"/>
            <a:ext cx="1476309" cy="1606950"/>
            <a:chOff x="7365609" y="1745636"/>
            <a:chExt cx="1476309" cy="1606950"/>
          </a:xfrm>
        </p:grpSpPr>
        <p:sp>
          <p:nvSpPr>
            <p:cNvPr id="273" name="Google Shape;273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74" name="Google Shape;274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1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75" name="Google Shape;275;p10"/>
          <p:cNvGrpSpPr/>
          <p:nvPr/>
        </p:nvGrpSpPr>
        <p:grpSpPr>
          <a:xfrm>
            <a:off x="6574989" y="1644757"/>
            <a:ext cx="1476309" cy="1606950"/>
            <a:chOff x="7365609" y="1745636"/>
            <a:chExt cx="1476309" cy="1606950"/>
          </a:xfrm>
        </p:grpSpPr>
        <p:sp>
          <p:nvSpPr>
            <p:cNvPr id="276" name="Google Shape;276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77" name="Google Shape;277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2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78" name="Google Shape;278;p10"/>
          <p:cNvGrpSpPr/>
          <p:nvPr/>
        </p:nvGrpSpPr>
        <p:grpSpPr>
          <a:xfrm>
            <a:off x="4725671" y="1640898"/>
            <a:ext cx="1476309" cy="1606950"/>
            <a:chOff x="7365609" y="1745636"/>
            <a:chExt cx="1476309" cy="1606950"/>
          </a:xfrm>
        </p:grpSpPr>
        <p:sp>
          <p:nvSpPr>
            <p:cNvPr id="279" name="Google Shape;279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80" name="Google Shape;280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3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81" name="Google Shape;281;p10"/>
          <p:cNvGrpSpPr/>
          <p:nvPr/>
        </p:nvGrpSpPr>
        <p:grpSpPr>
          <a:xfrm>
            <a:off x="2909215" y="1640898"/>
            <a:ext cx="1476309" cy="1606950"/>
            <a:chOff x="7365609" y="1745636"/>
            <a:chExt cx="1476309" cy="1606950"/>
          </a:xfrm>
        </p:grpSpPr>
        <p:sp>
          <p:nvSpPr>
            <p:cNvPr id="282" name="Google Shape;282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83" name="Google Shape;283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4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84" name="Google Shape;284;p10"/>
          <p:cNvGrpSpPr/>
          <p:nvPr/>
        </p:nvGrpSpPr>
        <p:grpSpPr>
          <a:xfrm>
            <a:off x="1059897" y="1640898"/>
            <a:ext cx="1476309" cy="1606950"/>
            <a:chOff x="7365609" y="1745636"/>
            <a:chExt cx="1476309" cy="1606950"/>
          </a:xfrm>
        </p:grpSpPr>
        <p:sp>
          <p:nvSpPr>
            <p:cNvPr id="285" name="Google Shape;285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86" name="Google Shape;286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5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87" name="Google Shape;287;p10"/>
          <p:cNvGrpSpPr/>
          <p:nvPr/>
        </p:nvGrpSpPr>
        <p:grpSpPr>
          <a:xfrm>
            <a:off x="9711999" y="4792286"/>
            <a:ext cx="1476309" cy="1606950"/>
            <a:chOff x="7365609" y="1745636"/>
            <a:chExt cx="1476309" cy="1606950"/>
          </a:xfrm>
        </p:grpSpPr>
        <p:sp>
          <p:nvSpPr>
            <p:cNvPr id="288" name="Google Shape;288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89" name="Google Shape;289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6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90" name="Google Shape;290;p10"/>
          <p:cNvGrpSpPr/>
          <p:nvPr/>
        </p:nvGrpSpPr>
        <p:grpSpPr>
          <a:xfrm>
            <a:off x="7846239" y="4800310"/>
            <a:ext cx="1476309" cy="1606950"/>
            <a:chOff x="7365609" y="1745636"/>
            <a:chExt cx="1476309" cy="1606950"/>
          </a:xfrm>
        </p:grpSpPr>
        <p:sp>
          <p:nvSpPr>
            <p:cNvPr id="291" name="Google Shape;291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92" name="Google Shape;292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7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93" name="Google Shape;293;p10"/>
          <p:cNvGrpSpPr/>
          <p:nvPr/>
        </p:nvGrpSpPr>
        <p:grpSpPr>
          <a:xfrm>
            <a:off x="5992292" y="4800310"/>
            <a:ext cx="1476309" cy="1606950"/>
            <a:chOff x="7365609" y="1745636"/>
            <a:chExt cx="1476309" cy="1606950"/>
          </a:xfrm>
        </p:grpSpPr>
        <p:sp>
          <p:nvSpPr>
            <p:cNvPr id="294" name="Google Shape;294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95" name="Google Shape;295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8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96" name="Google Shape;296;p10"/>
          <p:cNvGrpSpPr/>
          <p:nvPr/>
        </p:nvGrpSpPr>
        <p:grpSpPr>
          <a:xfrm>
            <a:off x="4121083" y="4800310"/>
            <a:ext cx="1476309" cy="1606950"/>
            <a:chOff x="7365609" y="1745636"/>
            <a:chExt cx="1476309" cy="1606950"/>
          </a:xfrm>
        </p:grpSpPr>
        <p:sp>
          <p:nvSpPr>
            <p:cNvPr id="297" name="Google Shape;297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98" name="Google Shape;298;p10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9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299" name="Google Shape;299;p10"/>
          <p:cNvGrpSpPr/>
          <p:nvPr/>
        </p:nvGrpSpPr>
        <p:grpSpPr>
          <a:xfrm>
            <a:off x="2220156" y="4792286"/>
            <a:ext cx="1476309" cy="1606950"/>
            <a:chOff x="7365609" y="1745636"/>
            <a:chExt cx="1476309" cy="1606950"/>
          </a:xfrm>
        </p:grpSpPr>
        <p:sp>
          <p:nvSpPr>
            <p:cNvPr id="300" name="Google Shape;300;p10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01" name="Google Shape;301;p10"/>
            <p:cNvSpPr txBox="1"/>
            <p:nvPr/>
          </p:nvSpPr>
          <p:spPr>
            <a:xfrm>
              <a:off x="7827136" y="1745636"/>
              <a:ext cx="55325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10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1"/>
          <p:cNvSpPr txBox="1"/>
          <p:nvPr/>
        </p:nvSpPr>
        <p:spPr>
          <a:xfrm>
            <a:off x="2859876" y="2742385"/>
            <a:ext cx="370717" cy="2853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2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67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grpSp>
        <p:nvGrpSpPr>
          <p:cNvPr id="307" name="Google Shape;307;p11"/>
          <p:cNvGrpSpPr/>
          <p:nvPr/>
        </p:nvGrpSpPr>
        <p:grpSpPr>
          <a:xfrm>
            <a:off x="10450154" y="1823908"/>
            <a:ext cx="1460912" cy="620465"/>
            <a:chOff x="0" y="-95251"/>
            <a:chExt cx="2921824" cy="1240930"/>
          </a:xfrm>
        </p:grpSpPr>
        <p:sp>
          <p:nvSpPr>
            <p:cNvPr id="308" name="Google Shape;308;p11"/>
            <p:cNvSpPr txBox="1"/>
            <p:nvPr/>
          </p:nvSpPr>
          <p:spPr>
            <a:xfrm>
              <a:off x="0" y="-95251"/>
              <a:ext cx="2921824" cy="5814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21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11"/>
            <p:cNvSpPr txBox="1"/>
            <p:nvPr/>
          </p:nvSpPr>
          <p:spPr>
            <a:xfrm>
              <a:off x="0" y="679653"/>
              <a:ext cx="2921824" cy="466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0" name="Google Shape;310;p11"/>
          <p:cNvSpPr/>
          <p:nvPr/>
        </p:nvSpPr>
        <p:spPr>
          <a:xfrm>
            <a:off x="10548048" y="-1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2. תוכנית שיתוף ציבור עתידי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הכנסים והמפגשים המתוכננים במתחם</a:t>
            </a:r>
            <a:endParaRPr b="1" sz="16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11" name="Google Shape;311;p11"/>
          <p:cNvSpPr/>
          <p:nvPr/>
        </p:nvSpPr>
        <p:spPr>
          <a:xfrm>
            <a:off x="1442907" y="3771852"/>
            <a:ext cx="10749094" cy="814614"/>
          </a:xfrm>
          <a:prstGeom prst="rect">
            <a:avLst/>
          </a:prstGeom>
          <a:solidFill>
            <a:srgbClr val="EADBA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1"/>
          <p:cNvSpPr/>
          <p:nvPr/>
        </p:nvSpPr>
        <p:spPr>
          <a:xfrm>
            <a:off x="1059897" y="601301"/>
            <a:ext cx="9488152" cy="814614"/>
          </a:xfrm>
          <a:prstGeom prst="rect">
            <a:avLst/>
          </a:prstGeom>
          <a:solidFill>
            <a:srgbClr val="EADBA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3" name="Google Shape;313;p11"/>
          <p:cNvGrpSpPr/>
          <p:nvPr/>
        </p:nvGrpSpPr>
        <p:grpSpPr>
          <a:xfrm>
            <a:off x="8391445" y="1640898"/>
            <a:ext cx="1476309" cy="1606950"/>
            <a:chOff x="7365609" y="1745636"/>
            <a:chExt cx="1476309" cy="1606950"/>
          </a:xfrm>
        </p:grpSpPr>
        <p:sp>
          <p:nvSpPr>
            <p:cNvPr id="314" name="Google Shape;314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15" name="Google Shape;315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1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16" name="Google Shape;316;p11"/>
          <p:cNvGrpSpPr/>
          <p:nvPr/>
        </p:nvGrpSpPr>
        <p:grpSpPr>
          <a:xfrm>
            <a:off x="6574989" y="1644757"/>
            <a:ext cx="1476309" cy="1606950"/>
            <a:chOff x="7365609" y="1745636"/>
            <a:chExt cx="1476309" cy="1606950"/>
          </a:xfrm>
        </p:grpSpPr>
        <p:sp>
          <p:nvSpPr>
            <p:cNvPr id="317" name="Google Shape;317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18" name="Google Shape;318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2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19" name="Google Shape;319;p11"/>
          <p:cNvGrpSpPr/>
          <p:nvPr/>
        </p:nvGrpSpPr>
        <p:grpSpPr>
          <a:xfrm>
            <a:off x="4725671" y="1640898"/>
            <a:ext cx="1476309" cy="1606950"/>
            <a:chOff x="7365609" y="1745636"/>
            <a:chExt cx="1476309" cy="1606950"/>
          </a:xfrm>
        </p:grpSpPr>
        <p:sp>
          <p:nvSpPr>
            <p:cNvPr id="320" name="Google Shape;320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21" name="Google Shape;321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3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22" name="Google Shape;322;p11"/>
          <p:cNvGrpSpPr/>
          <p:nvPr/>
        </p:nvGrpSpPr>
        <p:grpSpPr>
          <a:xfrm>
            <a:off x="2909215" y="1640898"/>
            <a:ext cx="1476309" cy="1606950"/>
            <a:chOff x="7365609" y="1745636"/>
            <a:chExt cx="1476309" cy="1606950"/>
          </a:xfrm>
        </p:grpSpPr>
        <p:sp>
          <p:nvSpPr>
            <p:cNvPr id="323" name="Google Shape;323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24" name="Google Shape;324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4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25" name="Google Shape;325;p11"/>
          <p:cNvGrpSpPr/>
          <p:nvPr/>
        </p:nvGrpSpPr>
        <p:grpSpPr>
          <a:xfrm>
            <a:off x="1059897" y="1640898"/>
            <a:ext cx="1476309" cy="1606950"/>
            <a:chOff x="7365609" y="1745636"/>
            <a:chExt cx="1476309" cy="1606950"/>
          </a:xfrm>
        </p:grpSpPr>
        <p:sp>
          <p:nvSpPr>
            <p:cNvPr id="326" name="Google Shape;326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27" name="Google Shape;327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5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28" name="Google Shape;328;p11"/>
          <p:cNvGrpSpPr/>
          <p:nvPr/>
        </p:nvGrpSpPr>
        <p:grpSpPr>
          <a:xfrm>
            <a:off x="9711999" y="4792286"/>
            <a:ext cx="1476309" cy="1606950"/>
            <a:chOff x="7365609" y="1745636"/>
            <a:chExt cx="1476309" cy="1606950"/>
          </a:xfrm>
        </p:grpSpPr>
        <p:sp>
          <p:nvSpPr>
            <p:cNvPr id="329" name="Google Shape;329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30" name="Google Shape;330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6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31" name="Google Shape;331;p11"/>
          <p:cNvGrpSpPr/>
          <p:nvPr/>
        </p:nvGrpSpPr>
        <p:grpSpPr>
          <a:xfrm>
            <a:off x="7846239" y="4800310"/>
            <a:ext cx="1476309" cy="1606950"/>
            <a:chOff x="7365609" y="1745636"/>
            <a:chExt cx="1476309" cy="1606950"/>
          </a:xfrm>
        </p:grpSpPr>
        <p:sp>
          <p:nvSpPr>
            <p:cNvPr id="332" name="Google Shape;332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33" name="Google Shape;333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7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34" name="Google Shape;334;p11"/>
          <p:cNvGrpSpPr/>
          <p:nvPr/>
        </p:nvGrpSpPr>
        <p:grpSpPr>
          <a:xfrm>
            <a:off x="5992292" y="4800310"/>
            <a:ext cx="1476309" cy="1606950"/>
            <a:chOff x="7365609" y="1745636"/>
            <a:chExt cx="1476309" cy="1606950"/>
          </a:xfrm>
        </p:grpSpPr>
        <p:sp>
          <p:nvSpPr>
            <p:cNvPr id="335" name="Google Shape;335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36" name="Google Shape;336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8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37" name="Google Shape;337;p11"/>
          <p:cNvGrpSpPr/>
          <p:nvPr/>
        </p:nvGrpSpPr>
        <p:grpSpPr>
          <a:xfrm>
            <a:off x="4121083" y="4800310"/>
            <a:ext cx="1476309" cy="1606950"/>
            <a:chOff x="7365609" y="1745636"/>
            <a:chExt cx="1476309" cy="1606950"/>
          </a:xfrm>
        </p:grpSpPr>
        <p:sp>
          <p:nvSpPr>
            <p:cNvPr id="338" name="Google Shape;338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39" name="Google Shape;339;p11"/>
            <p:cNvSpPr txBox="1"/>
            <p:nvPr/>
          </p:nvSpPr>
          <p:spPr>
            <a:xfrm>
              <a:off x="7922628" y="1745636"/>
              <a:ext cx="37408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9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grpSp>
        <p:nvGrpSpPr>
          <p:cNvPr id="340" name="Google Shape;340;p11"/>
          <p:cNvGrpSpPr/>
          <p:nvPr/>
        </p:nvGrpSpPr>
        <p:grpSpPr>
          <a:xfrm>
            <a:off x="2220156" y="4792286"/>
            <a:ext cx="1476309" cy="1606950"/>
            <a:chOff x="7365609" y="1745636"/>
            <a:chExt cx="1476309" cy="1606950"/>
          </a:xfrm>
        </p:grpSpPr>
        <p:sp>
          <p:nvSpPr>
            <p:cNvPr id="341" name="Google Shape;341;p11"/>
            <p:cNvSpPr/>
            <p:nvPr/>
          </p:nvSpPr>
          <p:spPr>
            <a:xfrm>
              <a:off x="7365609" y="2084250"/>
              <a:ext cx="1476309" cy="1268336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6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סוג הפעילות</a:t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1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מועד</a:t>
              </a:r>
              <a:endParaRPr/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-IL" sz="12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תיאור</a:t>
              </a:r>
              <a:endParaRPr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342" name="Google Shape;342;p11"/>
            <p:cNvSpPr txBox="1"/>
            <p:nvPr/>
          </p:nvSpPr>
          <p:spPr>
            <a:xfrm>
              <a:off x="7827136" y="1745636"/>
              <a:ext cx="553254" cy="461665"/>
            </a:xfrm>
            <a:prstGeom prst="rect">
              <a:avLst/>
            </a:prstGeom>
            <a:solidFill>
              <a:srgbClr val="94DCF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2400">
                  <a:solidFill>
                    <a:schemeClr val="lt1"/>
                  </a:solidFill>
                  <a:latin typeface="Heebo"/>
                  <a:ea typeface="Heebo"/>
                  <a:cs typeface="Heebo"/>
                  <a:sym typeface="Heebo"/>
                </a:rPr>
                <a:t>10</a:t>
              </a:r>
              <a:endParaRPr b="1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2"/>
          <p:cNvSpPr/>
          <p:nvPr/>
        </p:nvSpPr>
        <p:spPr>
          <a:xfrm>
            <a:off x="10548048" y="-1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2. תוכנית שיתוף ציבור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שכונתית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48" name="Google Shape;348;p12"/>
          <p:cNvSpPr/>
          <p:nvPr/>
        </p:nvSpPr>
        <p:spPr>
          <a:xfrm>
            <a:off x="2563738" y="478259"/>
            <a:ext cx="7776774" cy="17288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לתאר את תוכנית שיתוף הציבור המתוכננת ביחד עם המינהל הקהילתי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שיתוף הפורום האורבני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שיתוף תושבי השכונה לפני תחילת ביצוע</a:t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49" name="Google Shape;349;p12"/>
          <p:cNvSpPr/>
          <p:nvPr/>
        </p:nvSpPr>
        <p:spPr>
          <a:xfrm>
            <a:off x="0" y="624307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350" name="Google Shape;350;p12"/>
          <p:cNvSpPr txBox="1"/>
          <p:nvPr/>
        </p:nvSpPr>
        <p:spPr>
          <a:xfrm>
            <a:off x="5676900" y="5891145"/>
            <a:ext cx="6518811" cy="97719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לתאר את כלל האוכלוסייה במתחם ולא רק את המרואיינים. אם חסרים נתונים יש לציין זאת במפורש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ניתן להציג שלב זה בתרשימים, במלל חופשי או שניהם יחד – אך חשוב שיופיעו אחוזים ומספרים בכל סעיף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לצרף כנספח טבלת מיפוי חברתי ראשוני הכוללת פירוט דרכי התקשרות וחתימה על הסכם (פורמט בנספח 1)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/>
          <p:nvPr/>
        </p:nvSpPr>
        <p:spPr>
          <a:xfrm>
            <a:off x="10570212" y="303124"/>
            <a:ext cx="1599625" cy="1509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sha"/>
              <a:buNone/>
            </a:pPr>
            <a:r>
              <a:rPr b="1" lang="iw-IL" sz="2400">
                <a:solidFill>
                  <a:schemeClr val="lt1"/>
                </a:solidFill>
                <a:latin typeface="Gisha"/>
                <a:ea typeface="Gisha"/>
                <a:cs typeface="Gisha"/>
                <a:sym typeface="Gisha"/>
              </a:rPr>
              <a:t>2.נתונים על אוכלוסיית המתחם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Calibri"/>
              <a:buNone/>
            </a:pPr>
            <a:r>
              <a:t/>
            </a:r>
            <a:endParaRPr b="1" sz="1333">
              <a:solidFill>
                <a:schemeClr val="lt1"/>
              </a:solidFill>
              <a:latin typeface="Gisha"/>
              <a:ea typeface="Gisha"/>
              <a:cs typeface="Gisha"/>
              <a:sym typeface="Gisha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Gisha"/>
              <a:buNone/>
            </a:pPr>
            <a:r>
              <a:rPr lang="iw-IL" sz="1333">
                <a:solidFill>
                  <a:schemeClr val="lt1"/>
                </a:solidFill>
                <a:latin typeface="Gisha"/>
                <a:ea typeface="Gisha"/>
                <a:cs typeface="Gisha"/>
                <a:sym typeface="Gisha"/>
              </a:rPr>
              <a:t>יש לתאר את האוכלוסייה הכוללת ולא רק על סמך משתתפי הסקר החברתי (על סמך טבלת מיפוי) – יש לתאר אם חסר נתונים </a:t>
            </a:r>
            <a:endParaRPr/>
          </a:p>
        </p:txBody>
      </p:sp>
      <p:sp>
        <p:nvSpPr>
          <p:cNvPr id="356" name="Google Shape;356;p13"/>
          <p:cNvSpPr/>
          <p:nvPr/>
        </p:nvSpPr>
        <p:spPr>
          <a:xfrm>
            <a:off x="10551760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3. נתונים על אוכלוסיית המתחם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צורת בעלות ושימושים</a:t>
            </a:r>
            <a:endParaRPr/>
          </a:p>
        </p:txBody>
      </p:sp>
      <p:sp>
        <p:nvSpPr>
          <p:cNvPr id="357" name="Google Shape;357;p13"/>
          <p:cNvSpPr txBox="1"/>
          <p:nvPr/>
        </p:nvSpPr>
        <p:spPr>
          <a:xfrm>
            <a:off x="5676900" y="5891145"/>
            <a:ext cx="6518811" cy="97719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לעדכן את הנתונים על סמך שינויים שנעשו במסמך עד שלב זה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ניתן להציג שלב זה בתרשימים, במלל חופשי או שניהם יחד – אך חשוב שיופיעו אחוזים ומספרים בכל סעיף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לצרף כנספח טבלת מיפוי חברתי ראשוני הכוללת פירוט דרכי התקשרות וחתימה על הסכם (פורמט בנספח 1)</a:t>
            </a:r>
            <a:endParaRPr/>
          </a:p>
        </p:txBody>
      </p:sp>
      <p:sp>
        <p:nvSpPr>
          <p:cNvPr id="358" name="Google Shape;358;p13"/>
          <p:cNvSpPr/>
          <p:nvPr/>
        </p:nvSpPr>
        <p:spPr>
          <a:xfrm>
            <a:off x="0" y="625142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359" name="Google Shape;359;p13"/>
          <p:cNvSpPr/>
          <p:nvPr/>
        </p:nvSpPr>
        <p:spPr>
          <a:xfrm>
            <a:off x="5676900" y="478259"/>
            <a:ext cx="4663612" cy="396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צורת הבעלות והשימושים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סך יחידות הדיור במתחם: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בעלי דירות הגרים במתחם (אחוז ומספר):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בעלי דירות שאינם גרים במתחם (אחוז ומספר):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דיור ציבורי (אחוז, מספר וחברה משכנת):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יחידות מסחר: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מספר בעלי דירות עם בעלות על יותר מדירה אחת במתחם: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מספר דירות שיש להן הצמדות לגן או לגג: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מספר דירות בהן נעשו עבירות בנייה (כגון פיצול, פלישה, השתלטות על שטחים ובנייה):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מספר שנות בעלות על הנכס: </a:t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graphicFrame>
        <p:nvGraphicFramePr>
          <p:cNvPr id="360" name="Google Shape;360;p13"/>
          <p:cNvGraphicFramePr/>
          <p:nvPr/>
        </p:nvGraphicFramePr>
        <p:xfrm>
          <a:off x="761877" y="1095375"/>
          <a:ext cx="3983933" cy="4484775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361" name="Google Shape;361;p13"/>
          <p:cNvSpPr/>
          <p:nvPr/>
        </p:nvSpPr>
        <p:spPr>
          <a:xfrm>
            <a:off x="1851488" y="607425"/>
            <a:ext cx="1804713" cy="31575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תרשים עוגה לדוגמה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4"/>
          <p:cNvSpPr txBox="1"/>
          <p:nvPr/>
        </p:nvSpPr>
        <p:spPr>
          <a:xfrm>
            <a:off x="5676900" y="5891145"/>
            <a:ext cx="6518811" cy="97719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לתאר את כלל האוכלוסייה במתחם ולא רק את המרואיינים. אם חסרים נתונים יש לציין זאת במפורש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ניתן להציג שלב זה בתרשימים, במלל חופשי או שניהם יחד – אך חשוב שיופיעו אחוזים ומספרים בכל סעיף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לצרף כנספח טבלת מיפוי חברתי ראשוני הכוללת פירוט דרכי התקשרות וחתימה על הסכם (פורמט בנספח 1)</a:t>
            </a: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10551760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3. נתונים על אוכלוסיית המתחם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אוכלוסיות ייחודיות</a:t>
            </a: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5676900" y="478259"/>
            <a:ext cx="4663612" cy="3529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אוכלוסיות ייחודיות במתחם: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אזרחים ותיקים במתחם (בני 65 ומעלה): אחוז ומספר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צרכים מיוחדים: אחוז ומספר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זיקה דתית: אחוז חילוניים, מסורתיים, דתיים, חרדים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התייחסות לקבוצות דומיננטיות שזוהו במתחם: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ממוצע מספר נפשות במשק בית: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תיאור התפלגות גילאים: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שפות מדוברות במתחם: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מספר בעלי דירה שנדרשים לתרגם חוזים: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מידע רלוונטי נוסף:</a:t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69" name="Google Shape;369;p14"/>
          <p:cNvSpPr/>
          <p:nvPr/>
        </p:nvSpPr>
        <p:spPr>
          <a:xfrm>
            <a:off x="0" y="625142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2114550" y="607425"/>
            <a:ext cx="1541651" cy="31575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תרשימים לדוגמה</a:t>
            </a:r>
            <a:endParaRPr/>
          </a:p>
        </p:txBody>
      </p:sp>
      <p:graphicFrame>
        <p:nvGraphicFramePr>
          <p:cNvPr id="371" name="Google Shape;371;p14"/>
          <p:cNvGraphicFramePr/>
          <p:nvPr/>
        </p:nvGraphicFramePr>
        <p:xfrm>
          <a:off x="885603" y="1077551"/>
          <a:ext cx="3805458" cy="2281421"/>
        </p:xfrm>
        <a:graphic>
          <a:graphicData uri="http://schemas.openxmlformats.org/drawingml/2006/chart">
            <c:chart r:id="rId3"/>
          </a:graphicData>
        </a:graphic>
      </p:graphicFrame>
      <p:graphicFrame>
        <p:nvGraphicFramePr>
          <p:cNvPr id="372" name="Google Shape;372;p14"/>
          <p:cNvGraphicFramePr/>
          <p:nvPr/>
        </p:nvGraphicFramePr>
        <p:xfrm>
          <a:off x="622187" y="3500802"/>
          <a:ext cx="4068874" cy="2466963"/>
        </p:xfrm>
        <a:graphic>
          <a:graphicData uri="http://schemas.openxmlformats.org/drawingml/2006/chart">
            <c:chart r:id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5"/>
          <p:cNvSpPr/>
          <p:nvPr/>
        </p:nvSpPr>
        <p:spPr>
          <a:xfrm>
            <a:off x="10551760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3. נתונים על אוכלוסיית המתחם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תוכנית התערבות ייחודית – מיפוי קשישים ואנשים עם צרכים מיוחדים ו/או מוגבלויות</a:t>
            </a:r>
            <a:endParaRPr/>
          </a:p>
        </p:txBody>
      </p:sp>
      <p:sp>
        <p:nvSpPr>
          <p:cNvPr id="378" name="Google Shape;378;p15"/>
          <p:cNvSpPr txBox="1"/>
          <p:nvPr/>
        </p:nvSpPr>
        <p:spPr>
          <a:xfrm>
            <a:off x="5435600" y="6500792"/>
            <a:ext cx="6760111" cy="3616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התוכנית והנתונים יתוארו על סמך שיח עם איש הקשר של הדיירים ועל סמך שיחות אישיות שלו עם בעלי הדירות</a:t>
            </a:r>
            <a:endParaRPr/>
          </a:p>
        </p:txBody>
      </p:sp>
      <p:sp>
        <p:nvSpPr>
          <p:cNvPr id="379" name="Google Shape;379;p15"/>
          <p:cNvSpPr/>
          <p:nvPr/>
        </p:nvSpPr>
        <p:spPr>
          <a:xfrm>
            <a:off x="0" y="625142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380" name="Google Shape;380;p15"/>
          <p:cNvSpPr/>
          <p:nvPr/>
        </p:nvSpPr>
        <p:spPr>
          <a:xfrm>
            <a:off x="5676900" y="478259"/>
            <a:ext cx="4663612" cy="3180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להציג תיאור כללית לתוכנית התערבות מוצעת לאוכלוסיות מיוחדות. שימו לב – נא לא להוסיף פרטים אישיים של דיירים. תוכנית חברתית מפורטת לליווי קשישים ואנשים עם צרכים מיוחדים ו/או מוגבלויות יש לצרף בנפרד.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u="sng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בעלי צרכים מיוחדים: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תיאור התייחסות תכנונית ותיאור ליווי פרטני מותאם ללא שם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 u="sng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דיירי דיור ציבורי:</a:t>
            </a:r>
            <a:endParaRPr sz="1200" u="sng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תיאור מועד פתיחת תיק בחברה המשכנת ותיאור התערבות המוצעת ע"י היועצ.ת החברתי.ת או החברה היזמית</a:t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graphicFrame>
        <p:nvGraphicFramePr>
          <p:cNvPr id="381" name="Google Shape;381;p15"/>
          <p:cNvGraphicFramePr/>
          <p:nvPr/>
        </p:nvGraphicFramePr>
        <p:xfrm>
          <a:off x="508000" y="119267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{C332C270-A496-4153-B768-205C700F063E}</a:tableStyleId>
              </a:tblPr>
              <a:tblGrid>
                <a:gridCol w="1604150"/>
                <a:gridCol w="985475"/>
                <a:gridCol w="918825"/>
                <a:gridCol w="453950"/>
              </a:tblGrid>
              <a:tr h="504875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טווח גילאים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מס' דיירים שגרים במתחם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מס' דיירים שלא גרים במתחם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סה"כ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4399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1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בעלי דירות בגילאי 65-69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4776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1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בעלי דירות בגילאי 70-74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5153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1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בעלי דירות בגילאי 75 ומעלה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</a:tbl>
          </a:graphicData>
        </a:graphic>
      </p:graphicFrame>
      <p:sp>
        <p:nvSpPr>
          <p:cNvPr id="382" name="Google Shape;382;p15"/>
          <p:cNvSpPr/>
          <p:nvPr/>
        </p:nvSpPr>
        <p:spPr>
          <a:xfrm>
            <a:off x="1262798" y="710809"/>
            <a:ext cx="2452804" cy="31575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פירוט תושבים ותיקים במתחם</a:t>
            </a:r>
            <a:endParaRPr/>
          </a:p>
        </p:txBody>
      </p:sp>
      <p:sp>
        <p:nvSpPr>
          <p:cNvPr id="383" name="Google Shape;383;p15"/>
          <p:cNvSpPr/>
          <p:nvPr/>
        </p:nvSpPr>
        <p:spPr>
          <a:xfrm>
            <a:off x="1046654" y="3938630"/>
            <a:ext cx="2885092" cy="49075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בעלי צרכים מיוחדים הגרים במתחם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אחוז ומספר</a:t>
            </a:r>
            <a:endParaRPr sz="1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6"/>
          <p:cNvSpPr/>
          <p:nvPr/>
        </p:nvSpPr>
        <p:spPr>
          <a:xfrm>
            <a:off x="10551760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4. עיקרי החוזה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89" name="Google Shape;389;p16"/>
          <p:cNvSpPr txBox="1"/>
          <p:nvPr/>
        </p:nvSpPr>
        <p:spPr>
          <a:xfrm>
            <a:off x="5076202" y="6500792"/>
            <a:ext cx="7119509" cy="3616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חלק זה יצורף לעדכון רק אם נחתם חוזה פינוי-בינוי. אם קיים חוזה במו"מ – יש לתאר את ההסכמות שכבר קיימות בחלק זה</a:t>
            </a:r>
            <a:endParaRPr/>
          </a:p>
        </p:txBody>
      </p:sp>
      <p:sp>
        <p:nvSpPr>
          <p:cNvPr id="390" name="Google Shape;390;p16"/>
          <p:cNvSpPr/>
          <p:nvPr/>
        </p:nvSpPr>
        <p:spPr>
          <a:xfrm>
            <a:off x="0" y="625142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391" name="Google Shape;391;p16"/>
          <p:cNvSpPr/>
          <p:nvPr/>
        </p:nvSpPr>
        <p:spPr>
          <a:xfrm>
            <a:off x="5676900" y="478259"/>
            <a:ext cx="4663612" cy="3898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תוספת מ"ר לדירה:</a:t>
            </a:r>
            <a:endParaRPr/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גודל מרפסת:</a:t>
            </a:r>
            <a:endParaRPr/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מחסן:</a:t>
            </a:r>
            <a:endParaRPr/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קרן אחזקה: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א. גובה ההשתתפות בעלויות אחזקה: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ב. מספר השנים: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ג. מי מקבל/ת: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ד. מנגנון המימוש: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סעיפים חשובים נוספים מהחוזה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17"/>
          <p:cNvSpPr txBox="1"/>
          <p:nvPr/>
        </p:nvSpPr>
        <p:spPr>
          <a:xfrm>
            <a:off x="7580120" y="5880809"/>
            <a:ext cx="4611880" cy="97719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לעדכן באחוז החתימות בכל בניין ובשינויים שנעשו בעמדות בעלי הדירות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לצרף פרוטוקול כנס תושבים להצגת ההסכם / החוזה</a:t>
            </a:r>
            <a:endParaRPr/>
          </a:p>
          <a:p>
            <a:pPr indent="-171450" lvl="0" marL="17145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•"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לתאר איזה הסכם בתוקף – הסכם ארגון או חוזה סופי</a:t>
            </a:r>
            <a:endParaRPr/>
          </a:p>
        </p:txBody>
      </p:sp>
      <p:sp>
        <p:nvSpPr>
          <p:cNvPr id="397" name="Google Shape;397;p17"/>
          <p:cNvSpPr/>
          <p:nvPr/>
        </p:nvSpPr>
        <p:spPr>
          <a:xfrm>
            <a:off x="10551760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5. עמדות בעלי הדירות ופילוח הסכמות (חוזה סופי)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98" name="Google Shape;398;p17"/>
          <p:cNvSpPr/>
          <p:nvPr/>
        </p:nvSpPr>
        <p:spPr>
          <a:xfrm>
            <a:off x="0" y="625142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graphicFrame>
        <p:nvGraphicFramePr>
          <p:cNvPr id="399" name="Google Shape;399;p17"/>
          <p:cNvGraphicFramePr/>
          <p:nvPr/>
        </p:nvGraphicFramePr>
        <p:xfrm>
          <a:off x="1315092" y="190404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{C332C270-A496-4153-B768-205C700F063E}</a:tableStyleId>
              </a:tblPr>
              <a:tblGrid>
                <a:gridCol w="1186925"/>
                <a:gridCol w="612300"/>
                <a:gridCol w="508675"/>
                <a:gridCol w="445100"/>
                <a:gridCol w="640575"/>
              </a:tblGrid>
              <a:tr h="2725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9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שם רחוב ומספר בניין</a:t>
                      </a:r>
                      <a:endParaRPr b="1" i="0" sz="9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9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מס' דירות</a:t>
                      </a:r>
                      <a:endParaRPr b="1" i="0" sz="9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9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בעלות</a:t>
                      </a:r>
                      <a:endParaRPr b="1" i="0" sz="9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9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שכירות</a:t>
                      </a:r>
                      <a:endParaRPr b="1" i="0" sz="9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9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% חתימות</a:t>
                      </a:r>
                      <a:endParaRPr b="1" i="0" sz="9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398275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4297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3878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44020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450675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30395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9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סה"כ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2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 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</a:tbl>
          </a:graphicData>
        </a:graphic>
      </p:graphicFrame>
      <p:sp>
        <p:nvSpPr>
          <p:cNvPr id="400" name="Google Shape;400;p17"/>
          <p:cNvSpPr/>
          <p:nvPr/>
        </p:nvSpPr>
        <p:spPr>
          <a:xfrm>
            <a:off x="5409488" y="478259"/>
            <a:ext cx="4931023" cy="16619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עמדות בעלי הדירות כלפי התחדשות עירונית</a:t>
            </a:r>
            <a:endParaRPr sz="1400" u="sng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התייחסות לשינויים בעמדות בעלי הדירות מאז הדו"ח הראשוני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עמדות בעלי הדירות שטרם חתמו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01" name="Google Shape;401;p17"/>
          <p:cNvSpPr/>
          <p:nvPr/>
        </p:nvSpPr>
        <p:spPr>
          <a:xfrm>
            <a:off x="2333002" y="677175"/>
            <a:ext cx="2375681" cy="31575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אחוז חתימות על חוזה סופי</a:t>
            </a:r>
            <a:endParaRPr/>
          </a:p>
        </p:txBody>
      </p:sp>
      <p:sp>
        <p:nvSpPr>
          <p:cNvPr id="402" name="Google Shape;402;p17"/>
          <p:cNvSpPr/>
          <p:nvPr/>
        </p:nvSpPr>
        <p:spPr>
          <a:xfrm>
            <a:off x="2760291" y="1255736"/>
            <a:ext cx="1948391" cy="31575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תאריך קובע חוזה סופי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7" name="Google Shape;407;p18"/>
          <p:cNvGraphicFramePr/>
          <p:nvPr/>
        </p:nvGraphicFramePr>
        <p:xfrm>
          <a:off x="495299" y="73305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{AA7366C6-5599-4E5B-9B71-8DF28B14037B}</a:tableStyleId>
              </a:tblPr>
              <a:tblGrid>
                <a:gridCol w="2028475"/>
                <a:gridCol w="2387150"/>
                <a:gridCol w="3281300"/>
                <a:gridCol w="2047150"/>
              </a:tblGrid>
              <a:tr h="571875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נושא 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ממצאים</a:t>
                      </a:r>
                      <a:endParaRPr/>
                    </a:p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200" u="none" cap="none" strike="noStrike">
                          <a:solidFill>
                            <a:schemeClr val="dk1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(נאספו מתוך העמדות בסקר)</a:t>
                      </a:r>
                      <a:endParaRPr/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המלצה 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גורם אחראי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08" name="Google Shape;408;p18"/>
          <p:cNvSpPr/>
          <p:nvPr/>
        </p:nvSpPr>
        <p:spPr>
          <a:xfrm>
            <a:off x="10544936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6. המלצות חברתיות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להמשך הדרך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09" name="Google Shape;409;p18"/>
          <p:cNvSpPr txBox="1"/>
          <p:nvPr/>
        </p:nvSpPr>
        <p:spPr>
          <a:xfrm>
            <a:off x="5335398" y="6500792"/>
            <a:ext cx="6860313" cy="3616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שימו לב: את התכנון לשיתוף הציבור העתידי במתחם יש למלא בשקופיות המיועדות לכך בסעיפים הקודמים של דו"ח זה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4" name="Google Shape;414;p19"/>
          <p:cNvGraphicFramePr/>
          <p:nvPr/>
        </p:nvGraphicFramePr>
        <p:xfrm>
          <a:off x="495299" y="73305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{AA7366C6-5599-4E5B-9B71-8DF28B14037B}</a:tableStyleId>
              </a:tblPr>
              <a:tblGrid>
                <a:gridCol w="2028475"/>
                <a:gridCol w="2387150"/>
                <a:gridCol w="3281300"/>
                <a:gridCol w="2047150"/>
              </a:tblGrid>
              <a:tr h="571875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נושא 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ממצאים</a:t>
                      </a:r>
                      <a:endParaRPr/>
                    </a:p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200" u="none" cap="none" strike="noStrike">
                          <a:solidFill>
                            <a:schemeClr val="dk1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(נאספו מתוך העמדות בסקר)</a:t>
                      </a:r>
                      <a:endParaRPr/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המלצה 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>
                          <a:latin typeface="Heebo"/>
                          <a:ea typeface="Heebo"/>
                          <a:cs typeface="Heebo"/>
                          <a:sym typeface="Heebo"/>
                        </a:rPr>
                        <a:t>גורם אחראי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01675" marB="101675" marR="101675" marL="1016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BA2"/>
                    </a:solidFill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44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 u="none" cap="none" strike="noStrike">
                        <a:solidFill>
                          <a:schemeClr val="dk1"/>
                        </a:solidFill>
                        <a:latin typeface="Gisha"/>
                        <a:ea typeface="Gisha"/>
                        <a:cs typeface="Gisha"/>
                        <a:sym typeface="Gisha"/>
                      </a:endParaRPr>
                    </a:p>
                  </a:txBody>
                  <a:tcPr marT="44475" marB="67800" marR="88950" marL="889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15" name="Google Shape;415;p19"/>
          <p:cNvSpPr/>
          <p:nvPr/>
        </p:nvSpPr>
        <p:spPr>
          <a:xfrm>
            <a:off x="10544936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6. המלצות חברתיות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להמשך הדרך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16" name="Google Shape;416;p19"/>
          <p:cNvSpPr txBox="1"/>
          <p:nvPr/>
        </p:nvSpPr>
        <p:spPr>
          <a:xfrm>
            <a:off x="5335398" y="6500792"/>
            <a:ext cx="6860313" cy="3616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שימו לב: את התכנון לשיתוף הציבור העתידי במתחם יש למלא בשקופיות המיועדות לכך בסעיפים הקודמים של דו"ח זה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/>
          <p:nvPr/>
        </p:nvSpPr>
        <p:spPr>
          <a:xfrm>
            <a:off x="10795000" y="6782858"/>
            <a:ext cx="1397000" cy="8466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10548647" y="2433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3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מהלך חברתי נדרש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ציר זמן</a:t>
            </a:r>
            <a:endParaRPr/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3">
            <a:alphaModFix/>
          </a:blip>
          <a:srcRect b="35138" l="0" r="6093" t="36398"/>
          <a:stretch/>
        </p:blipFill>
        <p:spPr>
          <a:xfrm>
            <a:off x="8857531" y="85585"/>
            <a:ext cx="1645019" cy="498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4">
            <a:alphaModFix/>
          </a:blip>
          <a:srcRect b="0" l="0" r="0" t="39629"/>
          <a:stretch/>
        </p:blipFill>
        <p:spPr>
          <a:xfrm>
            <a:off x="77611" y="149891"/>
            <a:ext cx="968323" cy="532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02141" y="-65601"/>
            <a:ext cx="1440206" cy="809954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/>
          <p:nvPr/>
        </p:nvSpPr>
        <p:spPr>
          <a:xfrm>
            <a:off x="1451296" y="1726956"/>
            <a:ext cx="9097352" cy="596794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 rot="-5400000">
            <a:off x="267886" y="1744298"/>
            <a:ext cx="2350094" cy="231541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94DCF4"/>
          </a:solidFill>
          <a:ln cap="flat" cmpd="sng" w="12700">
            <a:solidFill>
              <a:srgbClr val="94DCF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4DC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1451296" y="3493288"/>
            <a:ext cx="7659148" cy="596794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 rot="5400000">
            <a:off x="7932180" y="3518828"/>
            <a:ext cx="2337477" cy="231541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94DCF4"/>
          </a:solidFill>
          <a:ln cap="flat" cmpd="sng" w="12700">
            <a:solidFill>
              <a:srgbClr val="94DCF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4DC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8389" y="5268009"/>
            <a:ext cx="9097352" cy="596794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9224116" y="2323749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9115209" y="2494570"/>
            <a:ext cx="2708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8686800" y="2818420"/>
            <a:ext cx="11564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התארגנות דיירים 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והסמכת נציגות</a:t>
            </a: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7690591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7578753" y="2504095"/>
            <a:ext cx="2928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2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7153275" y="2808895"/>
            <a:ext cx="11564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בחירת עו"ד וחתימה על ייפוי כוח לייצוג</a:t>
            </a: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6118966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5991144" y="2494570"/>
            <a:ext cx="3087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3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5581650" y="2789845"/>
            <a:ext cx="11564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כניסת יזם למתחם – כנס בעלי דירות</a:t>
            </a: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4423516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4320648" y="2494570"/>
            <a:ext cx="2457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4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3886200" y="2780320"/>
            <a:ext cx="1156442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כנס לקראת חתימה על הסכם ארגון (נון שופ) </a:t>
            </a: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2374358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2177238" y="2492378"/>
            <a:ext cx="4369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5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639750" y="2789845"/>
            <a:ext cx="1499897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פגישת עקרונות תכנון חברתיים עם הנציגות והאדריכל </a:t>
            </a: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8204941" y="408587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8083578" y="4256695"/>
            <a:ext cx="2928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6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6898399" y="4542445"/>
            <a:ext cx="2659093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טרום דיון בפורום התחדשות עירונית בעירייה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דו"ח חברתי שלב 1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עקרונות חברתיים לתכנון</a:t>
            </a: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5614141" y="408587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5492778" y="4256695"/>
            <a:ext cx="2928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7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3556741" y="4076349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3435378" y="4247170"/>
            <a:ext cx="2928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8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1889866" y="408587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1778028" y="4256695"/>
            <a:ext cx="2928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9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36" name="Google Shape;136;p2"/>
          <p:cNvSpPr txBox="1"/>
          <p:nvPr/>
        </p:nvSpPr>
        <p:spPr>
          <a:xfrm>
            <a:off x="4285612" y="4555527"/>
            <a:ext cx="26859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בניית תוכנית חברתית לליווי קשישים 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ואנשים עם צרכים מיוחדים ו/או מוגבלויות</a:t>
            </a:r>
            <a:endParaRPr/>
          </a:p>
        </p:txBody>
      </p:sp>
      <p:sp>
        <p:nvSpPr>
          <p:cNvPr id="137" name="Google Shape;137;p2"/>
          <p:cNvSpPr txBox="1"/>
          <p:nvPr/>
        </p:nvSpPr>
        <p:spPr>
          <a:xfrm>
            <a:off x="2773905" y="4555527"/>
            <a:ext cx="15978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הצגת חלופות תכנון לנציגות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ובחירת חלופה מועדפת</a:t>
            </a:r>
            <a:endParaRPr/>
          </a:p>
        </p:txBody>
      </p:sp>
      <p:sp>
        <p:nvSpPr>
          <p:cNvPr id="138" name="Google Shape;138;p2"/>
          <p:cNvSpPr txBox="1"/>
          <p:nvPr/>
        </p:nvSpPr>
        <p:spPr>
          <a:xfrm>
            <a:off x="1139917" y="4522713"/>
            <a:ext cx="1499897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טרום פתיחת תיק תב"ע</a:t>
            </a:r>
            <a:endParaRPr b="1"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הצגת חלופת התכנון הנבחרת לכלל בעלי הדירות במתחם</a:t>
            </a:r>
            <a:endParaRPr/>
          </a:p>
        </p:txBody>
      </p:sp>
      <p:pic>
        <p:nvPicPr>
          <p:cNvPr id="139" name="Google Shape;139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66891" y="147795"/>
            <a:ext cx="782320" cy="432223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"/>
          <p:cNvSpPr/>
          <p:nvPr/>
        </p:nvSpPr>
        <p:spPr>
          <a:xfrm>
            <a:off x="4744570" y="1011111"/>
            <a:ext cx="85725" cy="86014"/>
          </a:xfrm>
          <a:prstGeom prst="ellipse">
            <a:avLst/>
          </a:prstGeom>
          <a:solidFill>
            <a:srgbClr val="E83C5C"/>
          </a:solidFill>
          <a:ln cap="flat" cmpd="sng" w="12700">
            <a:solidFill>
              <a:srgbClr val="E83C5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 txBox="1"/>
          <p:nvPr/>
        </p:nvSpPr>
        <p:spPr>
          <a:xfrm>
            <a:off x="1451297" y="945760"/>
            <a:ext cx="334005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לשלוח למינהלת הזמנה לכנס בין 7-10 ימים טרום הכנס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1143841" y="1124576"/>
            <a:ext cx="364359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לשלוח את פרוטוקול הכנס ורשימת משתתפים חתומה למינהלת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4744570" y="1182561"/>
            <a:ext cx="85725" cy="86014"/>
          </a:xfrm>
          <a:prstGeom prst="ellipse">
            <a:avLst/>
          </a:prstGeom>
          <a:solidFill>
            <a:srgbClr val="442C5D"/>
          </a:solidFill>
          <a:ln cap="flat" cmpd="sng" w="12700">
            <a:solidFill>
              <a:srgbClr val="442C5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" name="Google Shape;144;p2"/>
          <p:cNvGrpSpPr/>
          <p:nvPr/>
        </p:nvGrpSpPr>
        <p:grpSpPr>
          <a:xfrm>
            <a:off x="6037088" y="3151205"/>
            <a:ext cx="228524" cy="86032"/>
            <a:chOff x="6303257" y="1208311"/>
            <a:chExt cx="228524" cy="86032"/>
          </a:xfrm>
        </p:grpSpPr>
        <p:sp>
          <p:nvSpPr>
            <p:cNvPr id="145" name="Google Shape;145;p2"/>
            <p:cNvSpPr/>
            <p:nvPr/>
          </p:nvSpPr>
          <p:spPr>
            <a:xfrm>
              <a:off x="6446056" y="1208311"/>
              <a:ext cx="85725" cy="86014"/>
            </a:xfrm>
            <a:prstGeom prst="ellipse">
              <a:avLst/>
            </a:prstGeom>
            <a:solidFill>
              <a:srgbClr val="E83C5C"/>
            </a:solidFill>
            <a:ln cap="flat" cmpd="sng" w="12700">
              <a:solidFill>
                <a:srgbClr val="E83C5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6303257" y="1208329"/>
              <a:ext cx="85725" cy="86014"/>
            </a:xfrm>
            <a:prstGeom prst="ellipse">
              <a:avLst/>
            </a:prstGeom>
            <a:solidFill>
              <a:srgbClr val="442C5D"/>
            </a:solidFill>
            <a:ln cap="flat" cmpd="sng" w="12700">
              <a:solidFill>
                <a:srgbClr val="442C5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2"/>
          <p:cNvGrpSpPr/>
          <p:nvPr/>
        </p:nvGrpSpPr>
        <p:grpSpPr>
          <a:xfrm>
            <a:off x="4352688" y="3310297"/>
            <a:ext cx="228524" cy="86032"/>
            <a:chOff x="6303257" y="1208311"/>
            <a:chExt cx="228524" cy="86032"/>
          </a:xfrm>
        </p:grpSpPr>
        <p:sp>
          <p:nvSpPr>
            <p:cNvPr id="148" name="Google Shape;148;p2"/>
            <p:cNvSpPr/>
            <p:nvPr/>
          </p:nvSpPr>
          <p:spPr>
            <a:xfrm>
              <a:off x="6446056" y="1208311"/>
              <a:ext cx="85725" cy="86014"/>
            </a:xfrm>
            <a:prstGeom prst="ellipse">
              <a:avLst/>
            </a:prstGeom>
            <a:solidFill>
              <a:srgbClr val="E83C5C"/>
            </a:solidFill>
            <a:ln cap="flat" cmpd="sng" w="12700">
              <a:solidFill>
                <a:srgbClr val="E83C5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6303257" y="1208329"/>
              <a:ext cx="85725" cy="86014"/>
            </a:xfrm>
            <a:prstGeom prst="ellipse">
              <a:avLst/>
            </a:prstGeom>
            <a:solidFill>
              <a:srgbClr val="442C5D"/>
            </a:solidFill>
            <a:ln cap="flat" cmpd="sng" w="12700">
              <a:solidFill>
                <a:srgbClr val="442C5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20"/>
          <p:cNvSpPr/>
          <p:nvPr/>
        </p:nvSpPr>
        <p:spPr>
          <a:xfrm>
            <a:off x="10544936" y="0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7. מסמכים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נדרשים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1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להגשה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22" name="Google Shape;422;p20"/>
          <p:cNvSpPr txBox="1"/>
          <p:nvPr/>
        </p:nvSpPr>
        <p:spPr>
          <a:xfrm>
            <a:off x="3355603" y="411221"/>
            <a:ext cx="5107985" cy="933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36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צ'קליסט מסמכים להגשה</a:t>
            </a:r>
            <a:endParaRPr b="1"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67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23" name="Google Shape;423;p20"/>
          <p:cNvSpPr txBox="1"/>
          <p:nvPr/>
        </p:nvSpPr>
        <p:spPr>
          <a:xfrm>
            <a:off x="8471660" y="6046669"/>
            <a:ext cx="3728412" cy="40011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213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יש לצרף בנפרד מהדו"ח החברתי</a:t>
            </a:r>
            <a:endParaRPr/>
          </a:p>
        </p:txBody>
      </p:sp>
      <p:sp>
        <p:nvSpPr>
          <p:cNvPr id="424" name="Google Shape;424;p20"/>
          <p:cNvSpPr txBox="1"/>
          <p:nvPr/>
        </p:nvSpPr>
        <p:spPr>
          <a:xfrm>
            <a:off x="9974510" y="1127221"/>
            <a:ext cx="48656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0"/>
          <p:cNvSpPr txBox="1"/>
          <p:nvPr/>
        </p:nvSpPr>
        <p:spPr>
          <a:xfrm>
            <a:off x="7013197" y="1419091"/>
            <a:ext cx="30934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תיעוד מפגשי שיתוף ציבור</a:t>
            </a:r>
            <a:endParaRPr sz="18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20"/>
          <p:cNvSpPr txBox="1"/>
          <p:nvPr/>
        </p:nvSpPr>
        <p:spPr>
          <a:xfrm>
            <a:off x="6551802" y="1772827"/>
            <a:ext cx="3556233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פרוטוקול ורשימת משתתפים מכנס הצגת עיקרי ההצעה (לפני חתימה על חוזה)</a:t>
            </a:r>
            <a:endParaRPr/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פרוטוקול ורשימת משתתפים  מכנס הצגת חלופות תכנון</a:t>
            </a:r>
            <a:endParaRPr/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פרוטוקול ורשימת משתתפים מכנסים נוספים שנערכו במתחם</a:t>
            </a:r>
            <a:endParaRPr sz="14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20"/>
          <p:cNvSpPr txBox="1"/>
          <p:nvPr/>
        </p:nvSpPr>
        <p:spPr>
          <a:xfrm>
            <a:off x="9975908" y="3175535"/>
            <a:ext cx="48656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2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20"/>
          <p:cNvSpPr txBox="1"/>
          <p:nvPr/>
        </p:nvSpPr>
        <p:spPr>
          <a:xfrm>
            <a:off x="6828640" y="3457805"/>
            <a:ext cx="32754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פרטי קשר נציגות וטבלת אפיון</a:t>
            </a:r>
            <a:endParaRPr sz="18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20"/>
          <p:cNvSpPr txBox="1"/>
          <p:nvPr/>
        </p:nvSpPr>
        <p:spPr>
          <a:xfrm>
            <a:off x="6553200" y="3821141"/>
            <a:ext cx="3556233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פרטי קשר מעודכנים של נציגות הדיירים</a:t>
            </a:r>
            <a:endParaRPr/>
          </a:p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טבלת אפיון חברתי מעודכנת (צירוף במסמך נפרד לשם שמירה על הפרטיות)</a:t>
            </a:r>
            <a:endParaRPr/>
          </a:p>
        </p:txBody>
      </p:sp>
      <p:sp>
        <p:nvSpPr>
          <p:cNvPr id="430" name="Google Shape;430;p20"/>
          <p:cNvSpPr txBox="1"/>
          <p:nvPr/>
        </p:nvSpPr>
        <p:spPr>
          <a:xfrm>
            <a:off x="5449318" y="1117224"/>
            <a:ext cx="48656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3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20"/>
          <p:cNvSpPr txBox="1"/>
          <p:nvPr/>
        </p:nvSpPr>
        <p:spPr>
          <a:xfrm>
            <a:off x="3049120" y="1405393"/>
            <a:ext cx="25327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מצגת תכנון עדכנית</a:t>
            </a:r>
            <a:endParaRPr sz="18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20"/>
          <p:cNvSpPr txBox="1"/>
          <p:nvPr/>
        </p:nvSpPr>
        <p:spPr>
          <a:xfrm>
            <a:off x="5423033" y="2004120"/>
            <a:ext cx="48656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4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20"/>
          <p:cNvSpPr txBox="1"/>
          <p:nvPr/>
        </p:nvSpPr>
        <p:spPr>
          <a:xfrm>
            <a:off x="1057013" y="2297119"/>
            <a:ext cx="44807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תוכנית התערבות לליווי אוכלוסיות מיוחדות</a:t>
            </a:r>
            <a:endParaRPr sz="18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20"/>
          <p:cNvSpPr txBox="1"/>
          <p:nvPr/>
        </p:nvSpPr>
        <p:spPr>
          <a:xfrm>
            <a:off x="2332139" y="2652066"/>
            <a:ext cx="32109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תוכנית ליווי בהתאם לפורמט המחלקה</a:t>
            </a:r>
            <a:endParaRPr sz="14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20"/>
          <p:cNvSpPr txBox="1"/>
          <p:nvPr/>
        </p:nvSpPr>
        <p:spPr>
          <a:xfrm>
            <a:off x="5449577" y="3155682"/>
            <a:ext cx="48656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5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20"/>
          <p:cNvSpPr txBox="1"/>
          <p:nvPr/>
        </p:nvSpPr>
        <p:spPr>
          <a:xfrm>
            <a:off x="1735065" y="3457079"/>
            <a:ext cx="38082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מסמך עקרונות חברתיים לתכנון</a:t>
            </a:r>
            <a:endParaRPr sz="18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20"/>
          <p:cNvSpPr txBox="1"/>
          <p:nvPr/>
        </p:nvSpPr>
        <p:spPr>
          <a:xfrm>
            <a:off x="1815932" y="3755765"/>
            <a:ext cx="3730039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1400"/>
              <a:buFont typeface="Noto Sans Symbols"/>
              <a:buChar char="❑"/>
            </a:pPr>
            <a:r>
              <a:rPr lang="iw-IL" sz="1400">
                <a:solidFill>
                  <a:srgbClr val="005EB8"/>
                </a:solidFill>
                <a:latin typeface="Heebo"/>
                <a:ea typeface="Heebo"/>
                <a:cs typeface="Heebo"/>
                <a:sym typeface="Heebo"/>
              </a:rPr>
              <a:t>עדכון והתייחסות מפורטת לכל עיקרון חברתי שהוצג בדו"ח החברתי שלב 1 – האם הוכנס לתוכנית וכיצד </a:t>
            </a:r>
            <a:endParaRPr sz="14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20"/>
          <p:cNvSpPr txBox="1"/>
          <p:nvPr/>
        </p:nvSpPr>
        <p:spPr>
          <a:xfrm>
            <a:off x="7667538" y="6497642"/>
            <a:ext cx="4524462" cy="3616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לכל כנס שנערך במתחם יש לצרף פרוטוקול מפורט ורשימת משתתפים מהכנס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"/>
          <p:cNvSpPr/>
          <p:nvPr/>
        </p:nvSpPr>
        <p:spPr>
          <a:xfrm>
            <a:off x="10548647" y="2433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3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מהלך חברתי נדרש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ציר זמן</a:t>
            </a:r>
            <a:endParaRPr/>
          </a:p>
        </p:txBody>
      </p:sp>
      <p:pic>
        <p:nvPicPr>
          <p:cNvPr id="155" name="Google Shape;155;p3"/>
          <p:cNvPicPr preferRelativeResize="0"/>
          <p:nvPr/>
        </p:nvPicPr>
        <p:blipFill rotWithShape="1">
          <a:blip r:embed="rId3">
            <a:alphaModFix/>
          </a:blip>
          <a:srcRect b="35138" l="0" r="6093" t="36398"/>
          <a:stretch/>
        </p:blipFill>
        <p:spPr>
          <a:xfrm>
            <a:off x="8857531" y="85585"/>
            <a:ext cx="1645019" cy="498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"/>
          <p:cNvPicPr preferRelativeResize="0"/>
          <p:nvPr/>
        </p:nvPicPr>
        <p:blipFill rotWithShape="1">
          <a:blip r:embed="rId4">
            <a:alphaModFix/>
          </a:blip>
          <a:srcRect b="0" l="0" r="0" t="39629"/>
          <a:stretch/>
        </p:blipFill>
        <p:spPr>
          <a:xfrm>
            <a:off x="77611" y="149891"/>
            <a:ext cx="968323" cy="532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02141" y="-65601"/>
            <a:ext cx="1440206" cy="809954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"/>
          <p:cNvSpPr/>
          <p:nvPr/>
        </p:nvSpPr>
        <p:spPr>
          <a:xfrm>
            <a:off x="1451296" y="1726956"/>
            <a:ext cx="9097352" cy="596794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3"/>
          <p:cNvSpPr/>
          <p:nvPr/>
        </p:nvSpPr>
        <p:spPr>
          <a:xfrm rot="-5400000">
            <a:off x="267886" y="1744298"/>
            <a:ext cx="2350094" cy="231541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94DCF4"/>
          </a:solidFill>
          <a:ln cap="flat" cmpd="sng" w="12700">
            <a:solidFill>
              <a:srgbClr val="94DCF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4DC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1451296" y="3493288"/>
            <a:ext cx="7659148" cy="596794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3"/>
          <p:cNvSpPr/>
          <p:nvPr/>
        </p:nvSpPr>
        <p:spPr>
          <a:xfrm rot="5400000">
            <a:off x="7932180" y="3518828"/>
            <a:ext cx="2337477" cy="231541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94DCF4"/>
          </a:solidFill>
          <a:ln cap="flat" cmpd="sng" w="12700">
            <a:solidFill>
              <a:srgbClr val="94DCF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4DCF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3"/>
          <p:cNvSpPr/>
          <p:nvPr/>
        </p:nvSpPr>
        <p:spPr>
          <a:xfrm>
            <a:off x="8389" y="5268009"/>
            <a:ext cx="9097352" cy="596794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"/>
          <p:cNvSpPr/>
          <p:nvPr/>
        </p:nvSpPr>
        <p:spPr>
          <a:xfrm>
            <a:off x="9224116" y="2323749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"/>
          <p:cNvSpPr txBox="1"/>
          <p:nvPr/>
        </p:nvSpPr>
        <p:spPr>
          <a:xfrm>
            <a:off x="8939926" y="2502538"/>
            <a:ext cx="5851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10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65" name="Google Shape;165;p3"/>
          <p:cNvSpPr txBox="1"/>
          <p:nvPr/>
        </p:nvSpPr>
        <p:spPr>
          <a:xfrm>
            <a:off x="8474885" y="2744316"/>
            <a:ext cx="1670539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טרום פתיחת תיק תב"ע</a:t>
            </a:r>
            <a:endParaRPr b="1"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פנייה למינהל הקהילתי ובניית תוכנית שיתוף לשכונה </a:t>
            </a:r>
            <a:endParaRPr/>
          </a:p>
        </p:txBody>
      </p:sp>
      <p:sp>
        <p:nvSpPr>
          <p:cNvPr id="166" name="Google Shape;166;p3"/>
          <p:cNvSpPr/>
          <p:nvPr/>
        </p:nvSpPr>
        <p:spPr>
          <a:xfrm>
            <a:off x="7547505" y="2322585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"/>
          <p:cNvSpPr txBox="1"/>
          <p:nvPr/>
        </p:nvSpPr>
        <p:spPr>
          <a:xfrm>
            <a:off x="7318418" y="2502538"/>
            <a:ext cx="504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11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68" name="Google Shape;168;p3"/>
          <p:cNvSpPr txBox="1"/>
          <p:nvPr/>
        </p:nvSpPr>
        <p:spPr>
          <a:xfrm>
            <a:off x="6533721" y="2726733"/>
            <a:ext cx="2136839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פתיחת תיק תב"ע</a:t>
            </a:r>
            <a:endParaRPr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דו"ח חברתי שלב 2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מיפוי אוכלוסיות מיוחדות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התייחסות לעקרונות תכנון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69" name="Google Shape;169;p3"/>
          <p:cNvSpPr/>
          <p:nvPr/>
        </p:nvSpPr>
        <p:spPr>
          <a:xfrm>
            <a:off x="5791795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3"/>
          <p:cNvSpPr txBox="1"/>
          <p:nvPr/>
        </p:nvSpPr>
        <p:spPr>
          <a:xfrm>
            <a:off x="5529933" y="2494570"/>
            <a:ext cx="5518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12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71" name="Google Shape;171;p3"/>
          <p:cNvSpPr txBox="1"/>
          <p:nvPr/>
        </p:nvSpPr>
        <p:spPr>
          <a:xfrm>
            <a:off x="4984357" y="2722278"/>
            <a:ext cx="169545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חוזה פינוי בינוי</a:t>
            </a:r>
            <a:endParaRPr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משא ומתן עם הנציגות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כנס הצגת עיקרי ההצעה לבעלי הדירות – לפני חתימה</a:t>
            </a:r>
            <a:endParaRPr/>
          </a:p>
        </p:txBody>
      </p:sp>
      <p:sp>
        <p:nvSpPr>
          <p:cNvPr id="172" name="Google Shape;172;p3"/>
          <p:cNvSpPr/>
          <p:nvPr/>
        </p:nvSpPr>
        <p:spPr>
          <a:xfrm>
            <a:off x="4004066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3"/>
          <p:cNvSpPr txBox="1"/>
          <p:nvPr/>
        </p:nvSpPr>
        <p:spPr>
          <a:xfrm>
            <a:off x="3777483" y="2494570"/>
            <a:ext cx="5036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13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74" name="Google Shape;174;p3"/>
          <p:cNvSpPr txBox="1"/>
          <p:nvPr/>
        </p:nvSpPr>
        <p:spPr>
          <a:xfrm>
            <a:off x="3009731" y="2722789"/>
            <a:ext cx="2049038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עמידה בתנאי סף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כנס הצגת שינויי התכנון לבעלי הדירות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עדכון לדו"ח החברתי</a:t>
            </a:r>
            <a:endParaRPr/>
          </a:p>
        </p:txBody>
      </p:sp>
      <p:sp>
        <p:nvSpPr>
          <p:cNvPr id="175" name="Google Shape;175;p3"/>
          <p:cNvSpPr/>
          <p:nvPr/>
        </p:nvSpPr>
        <p:spPr>
          <a:xfrm>
            <a:off x="2374358" y="231422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"/>
          <p:cNvSpPr txBox="1"/>
          <p:nvPr/>
        </p:nvSpPr>
        <p:spPr>
          <a:xfrm>
            <a:off x="2102246" y="2501075"/>
            <a:ext cx="5881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14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77" name="Google Shape;177;p3"/>
          <p:cNvSpPr txBox="1"/>
          <p:nvPr/>
        </p:nvSpPr>
        <p:spPr>
          <a:xfrm>
            <a:off x="1627594" y="2722013"/>
            <a:ext cx="1499897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טרום הפקדה בפועל</a:t>
            </a:r>
            <a:endParaRPr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הצגה לבעלי הדירות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הצגה לתושבי השכונה</a:t>
            </a:r>
            <a:endParaRPr/>
          </a:p>
        </p:txBody>
      </p:sp>
      <p:sp>
        <p:nvSpPr>
          <p:cNvPr id="178" name="Google Shape;178;p3"/>
          <p:cNvSpPr/>
          <p:nvPr/>
        </p:nvSpPr>
        <p:spPr>
          <a:xfrm>
            <a:off x="8204941" y="408587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"/>
          <p:cNvSpPr txBox="1"/>
          <p:nvPr/>
        </p:nvSpPr>
        <p:spPr>
          <a:xfrm>
            <a:off x="7957743" y="4256695"/>
            <a:ext cx="5467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15</a:t>
            </a:r>
            <a:endParaRPr/>
          </a:p>
        </p:txBody>
      </p:sp>
      <p:sp>
        <p:nvSpPr>
          <p:cNvPr id="180" name="Google Shape;180;p3"/>
          <p:cNvSpPr txBox="1"/>
          <p:nvPr/>
        </p:nvSpPr>
        <p:spPr>
          <a:xfrm>
            <a:off x="6898399" y="4542445"/>
            <a:ext cx="265909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פתיחת תיק היתר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highlight>
                  <a:srgbClr val="FFFF00"/>
                </a:highlight>
                <a:latin typeface="Heebo"/>
                <a:ea typeface="Heebo"/>
                <a:cs typeface="Heebo"/>
                <a:sym typeface="Heebo"/>
              </a:rPr>
              <a:t>הגשת מיפוי מעודכן של אוכלוסיות מיוחדות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כנס לבעלי הדירות: הצגת התוכנית המפורטת + לוחות הזמנים להתקדמות</a:t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5614141" y="4085874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3"/>
          <p:cNvSpPr txBox="1"/>
          <p:nvPr/>
        </p:nvSpPr>
        <p:spPr>
          <a:xfrm>
            <a:off x="5314404" y="4278956"/>
            <a:ext cx="6413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16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83" name="Google Shape;183;p3"/>
          <p:cNvSpPr/>
          <p:nvPr/>
        </p:nvSpPr>
        <p:spPr>
          <a:xfrm>
            <a:off x="3556741" y="4076349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"/>
          <p:cNvSpPr txBox="1"/>
          <p:nvPr/>
        </p:nvSpPr>
        <p:spPr>
          <a:xfrm>
            <a:off x="3222795" y="4273298"/>
            <a:ext cx="7161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17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85" name="Google Shape;185;p3"/>
          <p:cNvSpPr/>
          <p:nvPr/>
        </p:nvSpPr>
        <p:spPr>
          <a:xfrm>
            <a:off x="1795242" y="4094519"/>
            <a:ext cx="45719" cy="180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5EB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"/>
          <p:cNvSpPr txBox="1"/>
          <p:nvPr/>
        </p:nvSpPr>
        <p:spPr>
          <a:xfrm>
            <a:off x="1558051" y="4265874"/>
            <a:ext cx="5201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18</a:t>
            </a:r>
            <a:endParaRPr b="1"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87" name="Google Shape;187;p3"/>
          <p:cNvSpPr txBox="1"/>
          <p:nvPr/>
        </p:nvSpPr>
        <p:spPr>
          <a:xfrm>
            <a:off x="4285612" y="4555527"/>
            <a:ext cx="2685918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טרום הריסה</a:t>
            </a:r>
            <a:endParaRPr sz="9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עבודה פרטנית מול בעלי דירות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תיאום מול השכונה בנוגע לתקופת הבנייה</a:t>
            </a:r>
            <a:endParaRPr/>
          </a:p>
        </p:txBody>
      </p:sp>
      <p:sp>
        <p:nvSpPr>
          <p:cNvPr id="188" name="Google Shape;188;p3"/>
          <p:cNvSpPr txBox="1"/>
          <p:nvPr/>
        </p:nvSpPr>
        <p:spPr>
          <a:xfrm>
            <a:off x="2773905" y="4555527"/>
            <a:ext cx="159783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פינוי והריסה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עדכון אחת לרבעון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לבעלי הדירות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על סטטוס ההתקדמות</a:t>
            </a: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 </a:t>
            </a:r>
            <a:endParaRPr/>
          </a:p>
        </p:txBody>
      </p:sp>
      <p:sp>
        <p:nvSpPr>
          <p:cNvPr id="189" name="Google Shape;189;p3"/>
          <p:cNvSpPr txBox="1"/>
          <p:nvPr/>
        </p:nvSpPr>
        <p:spPr>
          <a:xfrm>
            <a:off x="1019769" y="4522713"/>
            <a:ext cx="162004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שנה טרום אכלוס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יצירת קשר עם המחלקה לעבודה קהילתית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9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בניית תוכנית חברתית לאכלוס </a:t>
            </a:r>
            <a:endParaRPr/>
          </a:p>
        </p:txBody>
      </p:sp>
      <p:pic>
        <p:nvPicPr>
          <p:cNvPr id="190" name="Google Shape;19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66891" y="147795"/>
            <a:ext cx="782320" cy="432223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"/>
          <p:cNvSpPr/>
          <p:nvPr/>
        </p:nvSpPr>
        <p:spPr>
          <a:xfrm>
            <a:off x="4744570" y="1011111"/>
            <a:ext cx="85725" cy="86014"/>
          </a:xfrm>
          <a:prstGeom prst="ellipse">
            <a:avLst/>
          </a:prstGeom>
          <a:solidFill>
            <a:srgbClr val="E83C5C"/>
          </a:solidFill>
          <a:ln cap="flat" cmpd="sng" w="12700">
            <a:solidFill>
              <a:srgbClr val="E83C5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3"/>
          <p:cNvSpPr txBox="1"/>
          <p:nvPr/>
        </p:nvSpPr>
        <p:spPr>
          <a:xfrm>
            <a:off x="1451297" y="945760"/>
            <a:ext cx="334005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לשלוח למינהלת הזמנה לכנס בין 7-10 ימים טרום הכנס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"/>
          <p:cNvSpPr txBox="1"/>
          <p:nvPr/>
        </p:nvSpPr>
        <p:spPr>
          <a:xfrm>
            <a:off x="1143841" y="1124576"/>
            <a:ext cx="364359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לשלוח את פרוטוקול הכנס ורשימת משתתפים חתומה למינהלת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"/>
          <p:cNvSpPr/>
          <p:nvPr/>
        </p:nvSpPr>
        <p:spPr>
          <a:xfrm>
            <a:off x="4744570" y="1182561"/>
            <a:ext cx="85725" cy="86014"/>
          </a:xfrm>
          <a:prstGeom prst="ellipse">
            <a:avLst/>
          </a:prstGeom>
          <a:solidFill>
            <a:srgbClr val="442C5D"/>
          </a:solidFill>
          <a:ln cap="flat" cmpd="sng" w="12700">
            <a:solidFill>
              <a:srgbClr val="442C5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5" name="Google Shape;195;p3"/>
          <p:cNvGrpSpPr/>
          <p:nvPr/>
        </p:nvGrpSpPr>
        <p:grpSpPr>
          <a:xfrm>
            <a:off x="5710590" y="3328366"/>
            <a:ext cx="228524" cy="86032"/>
            <a:chOff x="6303257" y="1208311"/>
            <a:chExt cx="228524" cy="86032"/>
          </a:xfrm>
        </p:grpSpPr>
        <p:sp>
          <p:nvSpPr>
            <p:cNvPr id="196" name="Google Shape;196;p3"/>
            <p:cNvSpPr/>
            <p:nvPr/>
          </p:nvSpPr>
          <p:spPr>
            <a:xfrm>
              <a:off x="6446056" y="1208311"/>
              <a:ext cx="85725" cy="86014"/>
            </a:xfrm>
            <a:prstGeom prst="ellipse">
              <a:avLst/>
            </a:prstGeom>
            <a:solidFill>
              <a:srgbClr val="E83C5C"/>
            </a:solidFill>
            <a:ln cap="flat" cmpd="sng" w="12700">
              <a:solidFill>
                <a:srgbClr val="E83C5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6303257" y="1208329"/>
              <a:ext cx="85725" cy="86014"/>
            </a:xfrm>
            <a:prstGeom prst="ellipse">
              <a:avLst/>
            </a:prstGeom>
            <a:solidFill>
              <a:srgbClr val="442C5D"/>
            </a:solidFill>
            <a:ln cap="flat" cmpd="sng" w="12700">
              <a:solidFill>
                <a:srgbClr val="442C5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3"/>
          <p:cNvGrpSpPr/>
          <p:nvPr/>
        </p:nvGrpSpPr>
        <p:grpSpPr>
          <a:xfrm>
            <a:off x="3915062" y="3227783"/>
            <a:ext cx="228524" cy="86032"/>
            <a:chOff x="6303257" y="1208311"/>
            <a:chExt cx="228524" cy="86032"/>
          </a:xfrm>
        </p:grpSpPr>
        <p:sp>
          <p:nvSpPr>
            <p:cNvPr id="199" name="Google Shape;199;p3"/>
            <p:cNvSpPr/>
            <p:nvPr/>
          </p:nvSpPr>
          <p:spPr>
            <a:xfrm>
              <a:off x="6446056" y="1208311"/>
              <a:ext cx="85725" cy="86014"/>
            </a:xfrm>
            <a:prstGeom prst="ellipse">
              <a:avLst/>
            </a:prstGeom>
            <a:solidFill>
              <a:srgbClr val="E83C5C"/>
            </a:solidFill>
            <a:ln cap="flat" cmpd="sng" w="12700">
              <a:solidFill>
                <a:srgbClr val="E83C5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303257" y="1208329"/>
              <a:ext cx="85725" cy="86014"/>
            </a:xfrm>
            <a:prstGeom prst="ellipse">
              <a:avLst/>
            </a:prstGeom>
            <a:solidFill>
              <a:srgbClr val="442C5D"/>
            </a:solidFill>
            <a:ln cap="flat" cmpd="sng" w="12700">
              <a:solidFill>
                <a:srgbClr val="442C5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1" name="Google Shape;201;p3"/>
          <p:cNvGrpSpPr/>
          <p:nvPr/>
        </p:nvGrpSpPr>
        <p:grpSpPr>
          <a:xfrm>
            <a:off x="8085793" y="5141873"/>
            <a:ext cx="228524" cy="86032"/>
            <a:chOff x="6303257" y="1208311"/>
            <a:chExt cx="228524" cy="86032"/>
          </a:xfrm>
        </p:grpSpPr>
        <p:sp>
          <p:nvSpPr>
            <p:cNvPr id="202" name="Google Shape;202;p3"/>
            <p:cNvSpPr/>
            <p:nvPr/>
          </p:nvSpPr>
          <p:spPr>
            <a:xfrm>
              <a:off x="6446056" y="1208311"/>
              <a:ext cx="85725" cy="86014"/>
            </a:xfrm>
            <a:prstGeom prst="ellipse">
              <a:avLst/>
            </a:prstGeom>
            <a:solidFill>
              <a:srgbClr val="E83C5C"/>
            </a:solidFill>
            <a:ln cap="flat" cmpd="sng" w="12700">
              <a:solidFill>
                <a:srgbClr val="E83C5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6303257" y="1208329"/>
              <a:ext cx="85725" cy="86014"/>
            </a:xfrm>
            <a:prstGeom prst="ellipse">
              <a:avLst/>
            </a:prstGeom>
            <a:solidFill>
              <a:srgbClr val="442C5D"/>
            </a:solidFill>
            <a:ln cap="flat" cmpd="sng" w="12700">
              <a:solidFill>
                <a:srgbClr val="442C5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4" name="Google Shape;204;p3"/>
          <p:cNvSpPr/>
          <p:nvPr/>
        </p:nvSpPr>
        <p:spPr>
          <a:xfrm>
            <a:off x="10795000" y="6782858"/>
            <a:ext cx="1397000" cy="8466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"/>
          <p:cNvSpPr/>
          <p:nvPr/>
        </p:nvSpPr>
        <p:spPr>
          <a:xfrm>
            <a:off x="0" y="827113"/>
            <a:ext cx="5445052" cy="6030887"/>
          </a:xfrm>
          <a:custGeom>
            <a:rect b="b" l="l" r="r" t="t"/>
            <a:pathLst>
              <a:path extrusionOk="0" h="36644045" w="30680484">
                <a:moveTo>
                  <a:pt x="30454423" y="0"/>
                </a:moveTo>
                <a:lnTo>
                  <a:pt x="0" y="0"/>
                </a:lnTo>
                <a:lnTo>
                  <a:pt x="0" y="36644045"/>
                </a:lnTo>
                <a:lnTo>
                  <a:pt x="30680484" y="36644045"/>
                </a:lnTo>
                <a:lnTo>
                  <a:pt x="30680484" y="0"/>
                </a:lnTo>
                <a:lnTo>
                  <a:pt x="30454423" y="0"/>
                </a:lnTo>
                <a:close/>
                <a:moveTo>
                  <a:pt x="30454423" y="36417985"/>
                </a:moveTo>
                <a:lnTo>
                  <a:pt x="228600" y="36417985"/>
                </a:lnTo>
                <a:lnTo>
                  <a:pt x="228600" y="228600"/>
                </a:lnTo>
                <a:lnTo>
                  <a:pt x="30454423" y="228600"/>
                </a:lnTo>
                <a:lnTo>
                  <a:pt x="30454423" y="36417985"/>
                </a:lnTo>
                <a:close/>
              </a:path>
            </a:pathLst>
          </a:custGeom>
          <a:solidFill>
            <a:srgbClr val="005EB8"/>
          </a:solidFill>
          <a:ln cap="flat" cmpd="sng" w="9525">
            <a:solidFill>
              <a:srgbClr val="005EB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5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5"/>
          <p:cNvSpPr txBox="1"/>
          <p:nvPr/>
        </p:nvSpPr>
        <p:spPr>
          <a:xfrm>
            <a:off x="464820" y="1271906"/>
            <a:ext cx="4335780" cy="454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Heebo"/>
              <a:buNone/>
            </a:pPr>
            <a:r>
              <a:rPr b="1" lang="iw-IL" sz="4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שם הפרויקט</a:t>
            </a:r>
            <a:br>
              <a:rPr b="1" lang="iw-IL" sz="4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</a:br>
            <a:endParaRPr b="1" sz="4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Heebo"/>
              <a:buNone/>
            </a:pPr>
            <a:r>
              <a:rPr lang="iw-IL" sz="36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דו"ח חברתי שלב 2</a:t>
            </a:r>
            <a:endParaRPr/>
          </a:p>
          <a:p>
            <a:pPr indent="0" lvl="0" mar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ebo"/>
              <a:buNone/>
            </a:pPr>
            <a:r>
              <a:rPr lang="iw-IL" sz="2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תאריך עריכת הדו"ח:</a:t>
            </a:r>
            <a:endParaRPr/>
          </a:p>
          <a:p>
            <a:pPr indent="0" lvl="0" mar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graphicFrame>
        <p:nvGraphicFramePr>
          <p:cNvPr id="215" name="Google Shape;215;p5"/>
          <p:cNvGraphicFramePr/>
          <p:nvPr/>
        </p:nvGraphicFramePr>
        <p:xfrm>
          <a:off x="5998127" y="16862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{C332C270-A496-4153-B768-205C700F063E}</a:tableStyleId>
              </a:tblPr>
              <a:tblGrid>
                <a:gridCol w="1703375"/>
                <a:gridCol w="1303850"/>
                <a:gridCol w="1450100"/>
                <a:gridCol w="1375800"/>
              </a:tblGrid>
              <a:tr h="666450"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שם איש קשר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טלפון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מייל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475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חברה יזמית 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475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אדריכל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475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יועץ חברתי 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475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600" u="none" cap="none" strike="noStrike">
                          <a:solidFill>
                            <a:srgbClr val="3F3F3F"/>
                          </a:solidFill>
                          <a:latin typeface="Heebo"/>
                          <a:ea typeface="Heebo"/>
                          <a:cs typeface="Heebo"/>
                          <a:sym typeface="Heebo"/>
                        </a:rPr>
                        <a:t>עו"ד דיירים</a:t>
                      </a:r>
                      <a:endParaRPr/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475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8475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F3F3F"/>
                        </a:solidFill>
                        <a:latin typeface="Heebo"/>
                        <a:ea typeface="Heebo"/>
                        <a:cs typeface="Heebo"/>
                        <a:sym typeface="Heebo"/>
                      </a:endParaRPr>
                    </a:p>
                  </a:txBody>
                  <a:tcPr marT="132325" marB="132325" marR="198475" marL="264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7C6C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6" name="Google Shape;216;p5"/>
          <p:cNvSpPr/>
          <p:nvPr/>
        </p:nvSpPr>
        <p:spPr>
          <a:xfrm>
            <a:off x="0" y="0"/>
            <a:ext cx="2379980" cy="1477742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17" name="Google Shape;217;p5"/>
          <p:cNvSpPr/>
          <p:nvPr/>
        </p:nvSpPr>
        <p:spPr>
          <a:xfrm>
            <a:off x="10466779" y="5566027"/>
            <a:ext cx="1364479" cy="785108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6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צרפו לוגו יזם</a:t>
            </a:r>
            <a:endParaRPr/>
          </a:p>
        </p:txBody>
      </p:sp>
      <p:sp>
        <p:nvSpPr>
          <p:cNvPr id="218" name="Google Shape;218;p5"/>
          <p:cNvSpPr/>
          <p:nvPr/>
        </p:nvSpPr>
        <p:spPr>
          <a:xfrm>
            <a:off x="9051999" y="5579783"/>
            <a:ext cx="1285992" cy="785109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צרפו לוגו 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יועצ/ת חברתי/ת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6"/>
          <p:cNvSpPr txBox="1"/>
          <p:nvPr/>
        </p:nvSpPr>
        <p:spPr>
          <a:xfrm>
            <a:off x="10570212" y="381000"/>
            <a:ext cx="1599625" cy="1509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sha"/>
              <a:buNone/>
            </a:pPr>
            <a:r>
              <a:rPr b="1" lang="iw-IL" sz="2400">
                <a:solidFill>
                  <a:schemeClr val="lt1"/>
                </a:solidFill>
                <a:latin typeface="Gisha"/>
                <a:ea typeface="Gisha"/>
                <a:cs typeface="Gisha"/>
                <a:sym typeface="Gisha"/>
              </a:rPr>
              <a:t>דרכי איסוף מידע 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Calibri"/>
              <a:buNone/>
            </a:pPr>
            <a:r>
              <a:t/>
            </a:r>
            <a:endParaRPr b="1" sz="1867">
              <a:solidFill>
                <a:schemeClr val="lt1"/>
              </a:solidFill>
              <a:latin typeface="Gisha"/>
              <a:ea typeface="Gisha"/>
              <a:cs typeface="Gisha"/>
              <a:sym typeface="Gisha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67"/>
              <a:buFont typeface="Gisha"/>
              <a:buNone/>
            </a:pPr>
            <a:r>
              <a:rPr lang="iw-IL" sz="1867">
                <a:solidFill>
                  <a:schemeClr val="lt1"/>
                </a:solidFill>
                <a:latin typeface="Gisha"/>
                <a:ea typeface="Gisha"/>
                <a:cs typeface="Gisha"/>
                <a:sym typeface="Gisha"/>
              </a:rPr>
              <a:t>(ראיונות, סקרים, שיחות טלפון וכו)</a:t>
            </a:r>
            <a:endParaRPr sz="1600">
              <a:solidFill>
                <a:schemeClr val="lt1"/>
              </a:solidFill>
              <a:latin typeface="Gisha"/>
              <a:ea typeface="Gisha"/>
              <a:cs typeface="Gisha"/>
              <a:sym typeface="Gisha"/>
            </a:endParaRPr>
          </a:p>
        </p:txBody>
      </p:sp>
      <p:sp>
        <p:nvSpPr>
          <p:cNvPr id="224" name="Google Shape;224;p6"/>
          <p:cNvSpPr txBox="1"/>
          <p:nvPr/>
        </p:nvSpPr>
        <p:spPr>
          <a:xfrm>
            <a:off x="1313411" y="418332"/>
            <a:ext cx="8929800" cy="30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134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את הדו"ח יש לכתוב על סמך ההנחיות הבאות: </a:t>
            </a:r>
            <a:endParaRPr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-228611" lvl="0" marL="228611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התבססות על דו"ח חברתי שלב 1</a:t>
            </a:r>
            <a:endParaRPr/>
          </a:p>
          <a:p>
            <a:pPr indent="-228611" lvl="0" marL="228611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טבלת מיפוי מעודכנת של בעלי הדירות – יש לצרף לדו"ח. בשלב זה מצופה שיהיה מידע על כלל בעלי הדירות במתחם</a:t>
            </a:r>
            <a:endParaRPr/>
          </a:p>
          <a:p>
            <a:pPr indent="-228611" lvl="0" marL="228611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שיחות עם הנציגות</a:t>
            </a:r>
            <a:endParaRPr/>
          </a:p>
          <a:p>
            <a:pPr indent="-228611" lvl="0" marL="228611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שיחות טלפון עם מדגם של הדיירים מאוכלוסיות מיוחדות: קשישים, דיירי דיור ציבורי, סוחרים, שוכרים וקהילות מובחנות אחרות</a:t>
            </a:r>
            <a:endParaRPr/>
          </a:p>
          <a:p>
            <a:pPr indent="-228611" lvl="0" marL="228611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ראיונות למספר בעלי דירות שטרם חתמו להצגת התנגדות אם קיימת  </a:t>
            </a:r>
            <a:endParaRPr/>
          </a:p>
          <a:p>
            <a:pPr indent="-228611" lvl="0" marL="228611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פרוטוקולים של כנסים ומפגשי נציגות</a:t>
            </a:r>
            <a:endParaRPr/>
          </a:p>
          <a:p>
            <a:pPr indent="-228611" lvl="0" marL="228611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שיח עם גורם תכנוני מהחברה היזמית להבנת השלב התכנוני והבנת ההטמעה של עקרונות התכנון שהוצגו בדו"ח 1</a:t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-152411" lvl="0" marL="228611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25" name="Google Shape;225;p6"/>
          <p:cNvSpPr/>
          <p:nvPr/>
        </p:nvSpPr>
        <p:spPr>
          <a:xfrm>
            <a:off x="10548048" y="-1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3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דרכי איסוף מידע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(ראיונות, סקרים, שיחות טלפון ועוד)</a:t>
            </a:r>
            <a:endParaRPr/>
          </a:p>
        </p:txBody>
      </p:sp>
      <p:sp>
        <p:nvSpPr>
          <p:cNvPr id="226" name="Google Shape;226;p6"/>
          <p:cNvSpPr txBox="1"/>
          <p:nvPr/>
        </p:nvSpPr>
        <p:spPr>
          <a:xfrm>
            <a:off x="3028426" y="3369140"/>
            <a:ext cx="7101630" cy="377026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בחלק זה יש לתאר בקצרה את דרכי איסוף שבהם השתמש.ה היועצ.ת החברתי.ת לאיסוף המידע </a:t>
            </a:r>
            <a:endParaRPr/>
          </a:p>
        </p:txBody>
      </p:sp>
      <p:sp>
        <p:nvSpPr>
          <p:cNvPr id="227" name="Google Shape;227;p6"/>
          <p:cNvSpPr/>
          <p:nvPr/>
        </p:nvSpPr>
        <p:spPr>
          <a:xfrm>
            <a:off x="0" y="624307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228" name="Google Shape;228;p6"/>
          <p:cNvSpPr/>
          <p:nvPr/>
        </p:nvSpPr>
        <p:spPr>
          <a:xfrm>
            <a:off x="10795000" y="6782858"/>
            <a:ext cx="1397000" cy="8466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oogle Shape;233;p7"/>
          <p:cNvGrpSpPr/>
          <p:nvPr/>
        </p:nvGrpSpPr>
        <p:grpSpPr>
          <a:xfrm>
            <a:off x="3177743" y="687866"/>
            <a:ext cx="7810739" cy="2874410"/>
            <a:chOff x="603714" y="373088"/>
            <a:chExt cx="12810808" cy="6131677"/>
          </a:xfrm>
        </p:grpSpPr>
        <p:sp>
          <p:nvSpPr>
            <p:cNvPr id="234" name="Google Shape;234;p7"/>
            <p:cNvSpPr txBox="1"/>
            <p:nvPr/>
          </p:nvSpPr>
          <p:spPr>
            <a:xfrm>
              <a:off x="603714" y="373088"/>
              <a:ext cx="8908989" cy="6839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1701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33">
                <a:solidFill>
                  <a:srgbClr val="01949A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35" name="Google Shape;235;p7"/>
            <p:cNvSpPr txBox="1"/>
            <p:nvPr/>
          </p:nvSpPr>
          <p:spPr>
            <a:xfrm>
              <a:off x="603714" y="428551"/>
              <a:ext cx="12810808" cy="17234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-IL" sz="4000">
                  <a:solidFill>
                    <a:schemeClr val="dk1"/>
                  </a:solidFill>
                  <a:latin typeface="Heebo"/>
                  <a:ea typeface="Heebo"/>
                  <a:cs typeface="Heebo"/>
                  <a:sym typeface="Heebo"/>
                </a:rPr>
                <a:t>תוכן עניינים – דו"ח חברתי שלב 2</a:t>
              </a:r>
              <a:endParaRPr b="1" sz="4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  <p:sp>
          <p:nvSpPr>
            <p:cNvPr id="236" name="Google Shape;236;p7"/>
            <p:cNvSpPr txBox="1"/>
            <p:nvPr/>
          </p:nvSpPr>
          <p:spPr>
            <a:xfrm>
              <a:off x="603714" y="5817987"/>
              <a:ext cx="8908990" cy="686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1" algn="ctr">
                <a:lnSpc>
                  <a:spcPct val="1399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67">
                <a:solidFill>
                  <a:srgbClr val="01949A"/>
                </a:solidFill>
                <a:latin typeface="Heebo"/>
                <a:ea typeface="Heebo"/>
                <a:cs typeface="Heebo"/>
                <a:sym typeface="Heebo"/>
              </a:endParaRPr>
            </a:p>
          </p:txBody>
        </p:sp>
      </p:grpSp>
      <p:sp>
        <p:nvSpPr>
          <p:cNvPr id="237" name="Google Shape;237;p7"/>
          <p:cNvSpPr/>
          <p:nvPr/>
        </p:nvSpPr>
        <p:spPr>
          <a:xfrm>
            <a:off x="2290194" y="1977277"/>
            <a:ext cx="8391787" cy="35337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1. התייחסות להנחיות חברתיות מדיון מקדים</a:t>
            </a:r>
            <a:endParaRPr b="1" sz="1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38" name="Google Shape;238;p7"/>
          <p:cNvSpPr/>
          <p:nvPr/>
        </p:nvSpPr>
        <p:spPr>
          <a:xfrm>
            <a:off x="2290194" y="2431119"/>
            <a:ext cx="8391787" cy="604409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2. שיתוף ציבור </a:t>
            </a:r>
            <a:r>
              <a:rPr b="1"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עדכון שיתוף ציבור לבעלי הדירות במתחם בתחום ההתארגנות ובתחום התכנון, תכנון שיתוף ציבור עתידי ותוכנית שיתוף ציבור שכונתית (התוכנית השכונתית תבוצע יחד עם המינהל הקהילתי)</a:t>
            </a:r>
            <a:endParaRPr/>
          </a:p>
        </p:txBody>
      </p:sp>
      <p:sp>
        <p:nvSpPr>
          <p:cNvPr id="239" name="Google Shape;239;p7"/>
          <p:cNvSpPr/>
          <p:nvPr/>
        </p:nvSpPr>
        <p:spPr>
          <a:xfrm>
            <a:off x="2280221" y="3158932"/>
            <a:ext cx="8391787" cy="35337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3. נתונים על אוכלוסיית המתחם </a:t>
            </a:r>
            <a:r>
              <a:rPr b="1"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עדכון הנתונים אם חלו שינויים ועדכונים, מיפוי אוכלוסיות ייחודיות </a:t>
            </a:r>
            <a:endParaRPr/>
          </a:p>
        </p:txBody>
      </p:sp>
      <p:sp>
        <p:nvSpPr>
          <p:cNvPr id="240" name="Google Shape;240;p7"/>
          <p:cNvSpPr/>
          <p:nvPr/>
        </p:nvSpPr>
        <p:spPr>
          <a:xfrm>
            <a:off x="2290193" y="3635707"/>
            <a:ext cx="8391787" cy="35337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4. עיקרי החוזה </a:t>
            </a:r>
            <a:r>
              <a:rPr b="1"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תיאור עיקרי החוזה, תיאור דמי האחזקה</a:t>
            </a:r>
            <a:endParaRPr/>
          </a:p>
        </p:txBody>
      </p:sp>
      <p:sp>
        <p:nvSpPr>
          <p:cNvPr id="241" name="Google Shape;241;p7"/>
          <p:cNvSpPr/>
          <p:nvPr/>
        </p:nvSpPr>
        <p:spPr>
          <a:xfrm>
            <a:off x="2280220" y="4124583"/>
            <a:ext cx="8391787" cy="36056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5. עמדות בעלי הדירות </a:t>
            </a:r>
            <a:r>
              <a:rPr b="1" lang="iw-IL" sz="12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פילוח הסכמות, התייחסות לקבוצות בעלי דירות שטרם חתמו</a:t>
            </a:r>
            <a:endParaRPr/>
          </a:p>
        </p:txBody>
      </p:sp>
      <p:sp>
        <p:nvSpPr>
          <p:cNvPr id="242" name="Google Shape;242;p7"/>
          <p:cNvSpPr/>
          <p:nvPr/>
        </p:nvSpPr>
        <p:spPr>
          <a:xfrm>
            <a:off x="2290193" y="4606722"/>
            <a:ext cx="8391787" cy="35337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6. המלצות חברתיות להמשך</a:t>
            </a:r>
            <a:endParaRPr b="1" sz="1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43" name="Google Shape;243;p7"/>
          <p:cNvSpPr/>
          <p:nvPr/>
        </p:nvSpPr>
        <p:spPr>
          <a:xfrm>
            <a:off x="2290193" y="5595435"/>
            <a:ext cx="8391787" cy="353371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* עדכון עקרונות חברתיים לתכנון – </a:t>
            </a:r>
            <a:r>
              <a:rPr b="1"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מצורף כמסמך נפרד</a:t>
            </a:r>
            <a:endParaRPr/>
          </a:p>
        </p:txBody>
      </p:sp>
      <p:sp>
        <p:nvSpPr>
          <p:cNvPr id="244" name="Google Shape;244;p7"/>
          <p:cNvSpPr/>
          <p:nvPr/>
        </p:nvSpPr>
        <p:spPr>
          <a:xfrm>
            <a:off x="10795000" y="6782858"/>
            <a:ext cx="1397000" cy="8466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7"/>
          <p:cNvSpPr/>
          <p:nvPr/>
        </p:nvSpPr>
        <p:spPr>
          <a:xfrm>
            <a:off x="2290193" y="5089041"/>
            <a:ext cx="8391787" cy="353371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7. מסמכים מצורפים</a:t>
            </a:r>
            <a:endParaRPr b="1" sz="1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8"/>
          <p:cNvSpPr/>
          <p:nvPr/>
        </p:nvSpPr>
        <p:spPr>
          <a:xfrm>
            <a:off x="10548048" y="-1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1. התייחסות להנחיות חברתיות בעקבות דיון מקדים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0" y="624307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252" name="Google Shape;252;p8"/>
          <p:cNvSpPr txBox="1"/>
          <p:nvPr/>
        </p:nvSpPr>
        <p:spPr>
          <a:xfrm>
            <a:off x="1313411" y="418332"/>
            <a:ext cx="8929838" cy="684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יש לפרט מה נעשה במתחם בעקבות ההנחיות והמלצות החברתיות שניתנו לאחר הדיון המקדים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9"/>
          <p:cNvSpPr/>
          <p:nvPr/>
        </p:nvSpPr>
        <p:spPr>
          <a:xfrm>
            <a:off x="10548048" y="-1"/>
            <a:ext cx="1643951" cy="377185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28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2. תוכנית שיתוף ציבור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58" name="Google Shape;258;p9"/>
          <p:cNvSpPr/>
          <p:nvPr/>
        </p:nvSpPr>
        <p:spPr>
          <a:xfrm>
            <a:off x="0" y="6243075"/>
            <a:ext cx="2760292" cy="614925"/>
          </a:xfrm>
          <a:prstGeom prst="rect">
            <a:avLst/>
          </a:prstGeom>
          <a:solidFill>
            <a:srgbClr val="94D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4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צרפ.י לוגו</a:t>
            </a:r>
            <a:endParaRPr/>
          </a:p>
        </p:txBody>
      </p:sp>
      <p:sp>
        <p:nvSpPr>
          <p:cNvPr id="259" name="Google Shape;259;p9"/>
          <p:cNvSpPr txBox="1"/>
          <p:nvPr/>
        </p:nvSpPr>
        <p:spPr>
          <a:xfrm>
            <a:off x="1313411" y="418332"/>
            <a:ext cx="8929838" cy="57400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אנא פרטו בשקופיות הבאות את תהליך שיתוף הציבור שנעשה במתחם עד שלב זה.</a:t>
            </a:r>
            <a:endParaRPr/>
          </a:p>
          <a:p>
            <a:pPr indent="0" lvl="0" marL="0" marR="0" rtl="1" algn="r">
              <a:lnSpc>
                <a:spcPct val="1733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כמו כן, אנא התייחסו בשקופית נפרדת לתוכנית שיתוף ציבור עתידית – כולל שיעור מועדים לכל כנס.</a:t>
            </a:r>
            <a:endParaRPr/>
          </a:p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התארגנות המתחם:</a:t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בחירת נציגות והסמכתה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בחירת עורך דין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כניסת יזם למתחם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כנס טרום החתמה על הסכם ארגון (נון שופ)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בחירת מפקח על הבנייה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בחירת יועצים נוספים לפי הצורך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תחילת הליך מו"מ על חוזה סופי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מועדת מסירת עיקרי ההצעה של החוזה הסופי לבעלי הדירות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מועד כניסת יועץ חברתי למתחם ותפקידו במתחם</a:t>
            </a:r>
            <a:endParaRPr/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בתחום התכנוני:</a:t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כנס הצגת תכנון רעיוני ראשוני למתחם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הצגת חלופות תכנון לנציגות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בחירת חלופת תכנון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הצגת חלופת התכנון הנבחרת לכלל בעלי הדירות (טרום פתיחת תיק תב"ע)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מועד פנייה למינהל הקהילתי (יש לצרף תוכנית שיתוף ציבור שכונתית)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עדכון מועדי דיון בועדות מקומית ומחוזית (עדכון בתאריכים) והזמנה לדיונים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עדכון בשינויים בתכנון בעקבות הועדות – שינויים מינוריים יישלחו כעדכון ותוכניות בעלות שינויים משמעותיים יוצגו בכנסים לדיירים טרום הדיונים בועדות / הפקדה ואישור תוכנית.</a:t>
            </a:r>
            <a:endParaRPr/>
          </a:p>
          <a:p>
            <a:pPr indent="-228600" lvl="0" marL="2286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Heebo"/>
              <a:buAutoNum type="arabicPeriod"/>
            </a:pPr>
            <a:r>
              <a:rPr lang="iw-IL" sz="11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לאחר פתיחת תיק היתר – כנס הצגת תוכנית מפורטת לכלל בעלי הדירות, לצד הצגת לוחות הזמנים וסטטוס הפרויקט</a:t>
            </a:r>
            <a:endParaRPr/>
          </a:p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marR="0" rtl="1" algn="r">
              <a:lnSpc>
                <a:spcPct val="202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60" name="Google Shape;260;p9"/>
          <p:cNvSpPr txBox="1"/>
          <p:nvPr/>
        </p:nvSpPr>
        <p:spPr>
          <a:xfrm>
            <a:off x="8741328" y="6497642"/>
            <a:ext cx="3450672" cy="3616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4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000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שקופית זו היא שקופית הוראות – ניתן למחוק בעת המילוי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2022-06-09T07:41:19Z</dcterms:created>
  <dc:creator>דקלבאום נוגה</dc:creator>
</cp:coreProperties>
</file>