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3" r:id="rId7"/>
    <p:sldId id="262" r:id="rId8"/>
  </p:sldIdLst>
  <p:sldSz cx="18288000" cy="10287000"/>
  <p:notesSz cx="6858000" cy="9144000"/>
  <p:embeddedFontLst>
    <p:embeddedFont>
      <p:font typeface="HEEBO" pitchFamily="2" charset="-79"/>
      <p:regular r:id="rId9"/>
      <p:bold r:id="rId10"/>
    </p:embeddedFont>
    <p:embeddedFont>
      <p:font typeface="HEEBO" pitchFamily="2" charset="-79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A20"/>
    <a:srgbClr val="E4D276"/>
    <a:srgbClr val="1E4370"/>
    <a:srgbClr val="E0EC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33" d="100"/>
          <a:sy n="33" d="100"/>
        </p:scale>
        <p:origin x="2934" y="13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0" y="0"/>
            <a:ext cx="1028700" cy="10287000"/>
          </a:xfrm>
          <a:custGeom>
            <a:avLst/>
            <a:gdLst/>
            <a:ahLst/>
            <a:cxnLst/>
            <a:rect l="l" t="t" r="r" b="b"/>
            <a:pathLst>
              <a:path w="1028700" h="10287000">
                <a:moveTo>
                  <a:pt x="0" y="0"/>
                </a:moveTo>
                <a:lnTo>
                  <a:pt x="1028700" y="0"/>
                </a:lnTo>
                <a:lnTo>
                  <a:pt x="10287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849" r="-1676928"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028700" y="10115118"/>
            <a:ext cx="17259300" cy="171882"/>
            <a:chOff x="0" y="0"/>
            <a:chExt cx="6428861" cy="64024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428861" cy="64024"/>
            </a:xfrm>
            <a:custGeom>
              <a:avLst/>
              <a:gdLst/>
              <a:ahLst/>
              <a:cxnLst/>
              <a:rect l="l" t="t" r="r" b="b"/>
              <a:pathLst>
                <a:path w="6428861" h="64024">
                  <a:moveTo>
                    <a:pt x="0" y="0"/>
                  </a:moveTo>
                  <a:lnTo>
                    <a:pt x="6428861" y="0"/>
                  </a:lnTo>
                  <a:lnTo>
                    <a:pt x="6428861" y="64024"/>
                  </a:lnTo>
                  <a:lnTo>
                    <a:pt x="0" y="64024"/>
                  </a:lnTo>
                  <a:close/>
                </a:path>
              </a:pathLst>
            </a:custGeom>
            <a:solidFill>
              <a:srgbClr val="F57A2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28575"/>
              <a:ext cx="6428861" cy="9259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87BD3133-89F3-977B-E34E-61F7607AFBB0}"/>
              </a:ext>
            </a:extLst>
          </p:cNvPr>
          <p:cNvSpPr txBox="1"/>
          <p:nvPr/>
        </p:nvSpPr>
        <p:spPr>
          <a:xfrm>
            <a:off x="1661546" y="2896731"/>
            <a:ext cx="15993544" cy="649408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8000" b="1" dirty="0">
                <a:solidFill>
                  <a:srgbClr val="1E4370"/>
                </a:solidFill>
              </a:rPr>
              <a:t>קידום פינוי בינוי – בירורים ראשונים</a:t>
            </a:r>
          </a:p>
          <a:p>
            <a:pPr algn="r" rtl="1"/>
            <a:r>
              <a:rPr lang="he-IL" sz="6000" b="1" dirty="0">
                <a:solidFill>
                  <a:srgbClr val="F57A20"/>
                </a:solidFill>
              </a:rPr>
              <a:t>נציגות רחובות/בניינים:</a:t>
            </a:r>
          </a:p>
          <a:p>
            <a:pPr algn="r" rtl="1"/>
            <a:endParaRPr lang="he-IL" sz="6000" b="1" dirty="0">
              <a:solidFill>
                <a:srgbClr val="E4D276"/>
              </a:solidFill>
            </a:endParaRPr>
          </a:p>
          <a:p>
            <a:pPr algn="r" rtl="1"/>
            <a:endParaRPr lang="he-IL" sz="6000" b="1" dirty="0">
              <a:solidFill>
                <a:srgbClr val="E4D276"/>
              </a:solidFill>
            </a:endParaRPr>
          </a:p>
          <a:p>
            <a:pPr algn="r" rtl="1"/>
            <a:endParaRPr lang="he-IL" sz="6000" b="1" dirty="0">
              <a:solidFill>
                <a:srgbClr val="E4D276"/>
              </a:solidFill>
            </a:endParaRPr>
          </a:p>
          <a:p>
            <a:pPr algn="r" rtl="1"/>
            <a:r>
              <a:rPr lang="he-IL" sz="4800" dirty="0"/>
              <a:t>(תאריך ההצגה)</a:t>
            </a:r>
          </a:p>
          <a:p>
            <a:pPr algn="r" rtl="1"/>
            <a:r>
              <a:rPr lang="he-IL" sz="4800" dirty="0"/>
              <a:t>פרטי קשר לשאלות: שם וטלפון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">
            <a:extLst>
              <a:ext uri="{FF2B5EF4-FFF2-40B4-BE49-F238E27FC236}">
                <a16:creationId xmlns:a16="http://schemas.microsoft.com/office/drawing/2014/main" id="{D8FAB089-B0C9-08F1-22F7-E09BDD06F218}"/>
              </a:ext>
            </a:extLst>
          </p:cNvPr>
          <p:cNvGrpSpPr/>
          <p:nvPr/>
        </p:nvGrpSpPr>
        <p:grpSpPr>
          <a:xfrm rot="-5400000">
            <a:off x="7397045" y="-3659726"/>
            <a:ext cx="3493910" cy="9768894"/>
            <a:chOff x="0" y="0"/>
            <a:chExt cx="1301435" cy="3638784"/>
          </a:xfrm>
        </p:grpSpPr>
        <p:sp>
          <p:nvSpPr>
            <p:cNvPr id="14" name="Freeform 3">
              <a:extLst>
                <a:ext uri="{FF2B5EF4-FFF2-40B4-BE49-F238E27FC236}">
                  <a16:creationId xmlns:a16="http://schemas.microsoft.com/office/drawing/2014/main" id="{EC4E3E39-F914-3FB1-EA98-D1CC768E4E20}"/>
                </a:ext>
              </a:extLst>
            </p:cNvPr>
            <p:cNvSpPr/>
            <p:nvPr/>
          </p:nvSpPr>
          <p:spPr>
            <a:xfrm>
              <a:off x="0" y="0"/>
              <a:ext cx="1301435" cy="3638784"/>
            </a:xfrm>
            <a:custGeom>
              <a:avLst/>
              <a:gdLst/>
              <a:ahLst/>
              <a:cxnLst/>
              <a:rect l="l" t="t" r="r" b="b"/>
              <a:pathLst>
                <a:path w="1301435" h="3638784">
                  <a:moveTo>
                    <a:pt x="1098235" y="0"/>
                  </a:moveTo>
                  <a:lnTo>
                    <a:pt x="0" y="0"/>
                  </a:lnTo>
                  <a:lnTo>
                    <a:pt x="203200" y="3638784"/>
                  </a:lnTo>
                  <a:lnTo>
                    <a:pt x="1301435" y="3638784"/>
                  </a:lnTo>
                  <a:lnTo>
                    <a:pt x="1098235" y="0"/>
                  </a:lnTo>
                  <a:close/>
                </a:path>
              </a:pathLst>
            </a:custGeom>
            <a:solidFill>
              <a:srgbClr val="E0ECF2"/>
            </a:solidFill>
          </p:spPr>
        </p:sp>
        <p:sp>
          <p:nvSpPr>
            <p:cNvPr id="15" name="TextBox 4">
              <a:extLst>
                <a:ext uri="{FF2B5EF4-FFF2-40B4-BE49-F238E27FC236}">
                  <a16:creationId xmlns:a16="http://schemas.microsoft.com/office/drawing/2014/main" id="{AC6A2F46-DDD7-3A83-EED1-CD4287738B8F}"/>
                </a:ext>
              </a:extLst>
            </p:cNvPr>
            <p:cNvSpPr txBox="1"/>
            <p:nvPr/>
          </p:nvSpPr>
          <p:spPr>
            <a:xfrm>
              <a:off x="101600" y="-28575"/>
              <a:ext cx="1098235" cy="366735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66" t="-941335" r="-2066"/>
            </a:stretch>
          </a:blipFill>
        </p:spPr>
      </p:sp>
      <p:sp>
        <p:nvSpPr>
          <p:cNvPr id="6" name="Freeform 6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0" y="10115118"/>
            <a:ext cx="18288000" cy="171882"/>
            <a:chOff x="0" y="0"/>
            <a:chExt cx="6812038" cy="64024"/>
          </a:xfrm>
          <a:solidFill>
            <a:srgbClr val="F57A20"/>
          </a:solidFill>
        </p:grpSpPr>
        <p:sp>
          <p:nvSpPr>
            <p:cNvPr id="8" name="Freeform 8"/>
            <p:cNvSpPr/>
            <p:nvPr/>
          </p:nvSpPr>
          <p:spPr>
            <a:xfrm>
              <a:off x="0" y="0"/>
              <a:ext cx="6812038" cy="64024"/>
            </a:xfrm>
            <a:custGeom>
              <a:avLst/>
              <a:gdLst/>
              <a:ahLst/>
              <a:cxnLst/>
              <a:rect l="l" t="t" r="r" b="b"/>
              <a:pathLst>
                <a:path w="6812038" h="64024">
                  <a:moveTo>
                    <a:pt x="0" y="0"/>
                  </a:moveTo>
                  <a:lnTo>
                    <a:pt x="6812038" y="0"/>
                  </a:lnTo>
                  <a:lnTo>
                    <a:pt x="6812038" y="64024"/>
                  </a:lnTo>
                  <a:lnTo>
                    <a:pt x="0" y="64024"/>
                  </a:lnTo>
                  <a:close/>
                </a:path>
              </a:pathLst>
            </a:custGeom>
            <a:grpFill/>
          </p:spPr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6812038" cy="92599"/>
            </a:xfrm>
            <a:prstGeom prst="rect">
              <a:avLst/>
            </a:prstGeom>
            <a:grpFill/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rot="7210096">
            <a:off x="-973420" y="9217791"/>
            <a:ext cx="2909455" cy="2942558"/>
          </a:xfrm>
          <a:custGeom>
            <a:avLst/>
            <a:gdLst/>
            <a:ahLst/>
            <a:cxnLst/>
            <a:rect l="l" t="t" r="r" b="b"/>
            <a:pathLst>
              <a:path w="2909455" h="2942558">
                <a:moveTo>
                  <a:pt x="0" y="0"/>
                </a:moveTo>
                <a:lnTo>
                  <a:pt x="2909454" y="0"/>
                </a:lnTo>
                <a:lnTo>
                  <a:pt x="2909454" y="2942558"/>
                </a:lnTo>
                <a:lnTo>
                  <a:pt x="0" y="29425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FCD57BA-02EE-EE70-CB5D-AA9A123A50E7}"/>
              </a:ext>
            </a:extLst>
          </p:cNvPr>
          <p:cNvSpPr txBox="1"/>
          <p:nvPr/>
        </p:nvSpPr>
        <p:spPr>
          <a:xfrm>
            <a:off x="7595452" y="1361680"/>
            <a:ext cx="3020379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6000" b="1" dirty="0">
                <a:latin typeface="HEEBO" pitchFamily="2" charset="-79"/>
                <a:cs typeface="HEEBO" pitchFamily="2" charset="-79"/>
              </a:rPr>
              <a:t>מי אנחנו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AFBAFC58-D67B-0DCC-5726-B3973AD78AF6}"/>
              </a:ext>
            </a:extLst>
          </p:cNvPr>
          <p:cNvSpPr txBox="1"/>
          <p:nvPr/>
        </p:nvSpPr>
        <p:spPr>
          <a:xfrm>
            <a:off x="7398971" y="5138505"/>
            <a:ext cx="349005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dirty="0">
                <a:highlight>
                  <a:srgbClr val="FFFF00"/>
                </a:highlight>
              </a:rPr>
              <a:t>הצגה של חברי הנציגות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7397045" y="-3659726"/>
            <a:ext cx="3493910" cy="9768894"/>
            <a:chOff x="0" y="0"/>
            <a:chExt cx="1301435" cy="363878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01435" cy="3638784"/>
            </a:xfrm>
            <a:custGeom>
              <a:avLst/>
              <a:gdLst/>
              <a:ahLst/>
              <a:cxnLst/>
              <a:rect l="l" t="t" r="r" b="b"/>
              <a:pathLst>
                <a:path w="1301435" h="3638784">
                  <a:moveTo>
                    <a:pt x="1098235" y="0"/>
                  </a:moveTo>
                  <a:lnTo>
                    <a:pt x="0" y="0"/>
                  </a:lnTo>
                  <a:lnTo>
                    <a:pt x="203200" y="3638784"/>
                  </a:lnTo>
                  <a:lnTo>
                    <a:pt x="1301435" y="3638784"/>
                  </a:lnTo>
                  <a:lnTo>
                    <a:pt x="1098235" y="0"/>
                  </a:lnTo>
                  <a:close/>
                </a:path>
              </a:pathLst>
            </a:custGeom>
            <a:solidFill>
              <a:srgbClr val="E0ECF2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101600" y="-28575"/>
              <a:ext cx="1098235" cy="366735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66" t="-941335" r="-2066"/>
            </a:stretch>
          </a:blipFill>
        </p:spPr>
      </p:sp>
      <p:sp>
        <p:nvSpPr>
          <p:cNvPr id="6" name="Freeform 6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0" y="10115118"/>
            <a:ext cx="18288000" cy="171882"/>
            <a:chOff x="0" y="0"/>
            <a:chExt cx="6812038" cy="6402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812038" cy="64024"/>
            </a:xfrm>
            <a:custGeom>
              <a:avLst/>
              <a:gdLst/>
              <a:ahLst/>
              <a:cxnLst/>
              <a:rect l="l" t="t" r="r" b="b"/>
              <a:pathLst>
                <a:path w="6812038" h="64024">
                  <a:moveTo>
                    <a:pt x="0" y="0"/>
                  </a:moveTo>
                  <a:lnTo>
                    <a:pt x="6812038" y="0"/>
                  </a:lnTo>
                  <a:lnTo>
                    <a:pt x="6812038" y="64024"/>
                  </a:lnTo>
                  <a:lnTo>
                    <a:pt x="0" y="64024"/>
                  </a:lnTo>
                  <a:close/>
                </a:path>
              </a:pathLst>
            </a:custGeom>
            <a:solidFill>
              <a:srgbClr val="F57A2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6812038" cy="9259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rot="7210096">
            <a:off x="-973420" y="9217791"/>
            <a:ext cx="2909455" cy="2942558"/>
          </a:xfrm>
          <a:custGeom>
            <a:avLst/>
            <a:gdLst/>
            <a:ahLst/>
            <a:cxnLst/>
            <a:rect l="l" t="t" r="r" b="b"/>
            <a:pathLst>
              <a:path w="2909455" h="2942558">
                <a:moveTo>
                  <a:pt x="0" y="0"/>
                </a:moveTo>
                <a:lnTo>
                  <a:pt x="2909454" y="0"/>
                </a:lnTo>
                <a:lnTo>
                  <a:pt x="2909454" y="2942558"/>
                </a:lnTo>
                <a:lnTo>
                  <a:pt x="0" y="29425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FCD57BA-02EE-EE70-CB5D-AA9A123A50E7}"/>
              </a:ext>
            </a:extLst>
          </p:cNvPr>
          <p:cNvSpPr txBox="1"/>
          <p:nvPr/>
        </p:nvSpPr>
        <p:spPr>
          <a:xfrm>
            <a:off x="6229694" y="1361680"/>
            <a:ext cx="575189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6000" b="1" dirty="0">
                <a:latin typeface="HEEBO" pitchFamily="2" charset="-79"/>
                <a:cs typeface="HEEBO" pitchFamily="2" charset="-79"/>
              </a:rPr>
              <a:t>סטטוס </a:t>
            </a:r>
            <a:r>
              <a:rPr lang="he-IL" sz="6000" b="1" dirty="0" err="1">
                <a:latin typeface="HEEBO" pitchFamily="2" charset="-79"/>
                <a:cs typeface="HEEBO" pitchFamily="2" charset="-79"/>
              </a:rPr>
              <a:t>הפרוייקט</a:t>
            </a:r>
            <a:endParaRPr lang="he-IL" sz="6000" b="1" dirty="0">
              <a:latin typeface="HEEBO" pitchFamily="2" charset="-79"/>
              <a:cs typeface="HEEBO" pitchFamily="2" charset="-79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AFBAFC58-D67B-0DCC-5726-B3973AD78AF6}"/>
              </a:ext>
            </a:extLst>
          </p:cNvPr>
          <p:cNvSpPr txBox="1"/>
          <p:nvPr/>
        </p:nvSpPr>
        <p:spPr>
          <a:xfrm>
            <a:off x="5257800" y="4762500"/>
            <a:ext cx="7217040" cy="224676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800" b="1" dirty="0">
                <a:highlight>
                  <a:srgbClr val="FFFF00"/>
                </a:highlight>
              </a:rPr>
              <a:t>הצגה של איפה </a:t>
            </a:r>
            <a:r>
              <a:rPr lang="he-IL" sz="2800" b="1" dirty="0" err="1">
                <a:highlight>
                  <a:srgbClr val="FFFF00"/>
                </a:highlight>
              </a:rPr>
              <a:t>הפרוייקט</a:t>
            </a:r>
            <a:r>
              <a:rPr lang="he-IL" sz="2800" b="1" dirty="0">
                <a:highlight>
                  <a:srgbClr val="FFFF00"/>
                </a:highlight>
              </a:rPr>
              <a:t> עומד כרגע</a:t>
            </a:r>
          </a:p>
          <a:p>
            <a:pPr algn="r" rtl="1"/>
            <a:r>
              <a:rPr lang="he-IL" sz="2800" dirty="0">
                <a:highlight>
                  <a:srgbClr val="FFFF00"/>
                </a:highlight>
              </a:rPr>
              <a:t>רצוי להתייחס לנקודות הבאות: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כמה תמיכה והתעניינות יש בקרב בעלי הדירות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האם נוצר קשר עם גורמי מקצוע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מה הצעדים הבאים שהנציגות עושה</a:t>
            </a:r>
          </a:p>
        </p:txBody>
      </p:sp>
    </p:spTree>
    <p:extLst>
      <p:ext uri="{BB962C8B-B14F-4D97-AF65-F5344CB8AC3E}">
        <p14:creationId xmlns:p14="http://schemas.microsoft.com/office/powerpoint/2010/main" val="371827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7397045" y="-3659726"/>
            <a:ext cx="3493910" cy="9768894"/>
            <a:chOff x="0" y="0"/>
            <a:chExt cx="1301435" cy="363878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01435" cy="3638784"/>
            </a:xfrm>
            <a:custGeom>
              <a:avLst/>
              <a:gdLst/>
              <a:ahLst/>
              <a:cxnLst/>
              <a:rect l="l" t="t" r="r" b="b"/>
              <a:pathLst>
                <a:path w="1301435" h="3638784">
                  <a:moveTo>
                    <a:pt x="1098235" y="0"/>
                  </a:moveTo>
                  <a:lnTo>
                    <a:pt x="0" y="0"/>
                  </a:lnTo>
                  <a:lnTo>
                    <a:pt x="203200" y="3638784"/>
                  </a:lnTo>
                  <a:lnTo>
                    <a:pt x="1301435" y="3638784"/>
                  </a:lnTo>
                  <a:lnTo>
                    <a:pt x="1098235" y="0"/>
                  </a:lnTo>
                  <a:close/>
                </a:path>
              </a:pathLst>
            </a:custGeom>
            <a:solidFill>
              <a:srgbClr val="E0ECF2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101600" y="-28575"/>
              <a:ext cx="1098235" cy="366735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66" t="-941335" r="-2066"/>
            </a:stretch>
          </a:blipFill>
        </p:spPr>
      </p:sp>
      <p:sp>
        <p:nvSpPr>
          <p:cNvPr id="6" name="Freeform 6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0" y="10115118"/>
            <a:ext cx="18288000" cy="171882"/>
            <a:chOff x="0" y="0"/>
            <a:chExt cx="6812038" cy="6402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812038" cy="64024"/>
            </a:xfrm>
            <a:custGeom>
              <a:avLst/>
              <a:gdLst/>
              <a:ahLst/>
              <a:cxnLst/>
              <a:rect l="l" t="t" r="r" b="b"/>
              <a:pathLst>
                <a:path w="6812038" h="64024">
                  <a:moveTo>
                    <a:pt x="0" y="0"/>
                  </a:moveTo>
                  <a:lnTo>
                    <a:pt x="6812038" y="0"/>
                  </a:lnTo>
                  <a:lnTo>
                    <a:pt x="6812038" y="64024"/>
                  </a:lnTo>
                  <a:lnTo>
                    <a:pt x="0" y="64024"/>
                  </a:lnTo>
                  <a:close/>
                </a:path>
              </a:pathLst>
            </a:custGeom>
            <a:solidFill>
              <a:srgbClr val="F57A2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6812038" cy="9259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rot="7210096">
            <a:off x="-973420" y="9217791"/>
            <a:ext cx="2909455" cy="2942558"/>
          </a:xfrm>
          <a:custGeom>
            <a:avLst/>
            <a:gdLst/>
            <a:ahLst/>
            <a:cxnLst/>
            <a:rect l="l" t="t" r="r" b="b"/>
            <a:pathLst>
              <a:path w="2909455" h="2942558">
                <a:moveTo>
                  <a:pt x="0" y="0"/>
                </a:moveTo>
                <a:lnTo>
                  <a:pt x="2909454" y="0"/>
                </a:lnTo>
                <a:lnTo>
                  <a:pt x="2909454" y="2942558"/>
                </a:lnTo>
                <a:lnTo>
                  <a:pt x="0" y="29425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FCD57BA-02EE-EE70-CB5D-AA9A123A50E7}"/>
              </a:ext>
            </a:extLst>
          </p:cNvPr>
          <p:cNvSpPr txBox="1"/>
          <p:nvPr/>
        </p:nvSpPr>
        <p:spPr>
          <a:xfrm>
            <a:off x="6050161" y="1361680"/>
            <a:ext cx="611096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6000" b="1" dirty="0">
                <a:latin typeface="HEEBO" pitchFamily="2" charset="-79"/>
                <a:cs typeface="HEEBO" pitchFamily="2" charset="-79"/>
              </a:rPr>
              <a:t>פגישות מקצועיות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AFBAFC58-D67B-0DCC-5726-B3973AD78AF6}"/>
              </a:ext>
            </a:extLst>
          </p:cNvPr>
          <p:cNvSpPr txBox="1"/>
          <p:nvPr/>
        </p:nvSpPr>
        <p:spPr>
          <a:xfrm>
            <a:off x="3048000" y="4701182"/>
            <a:ext cx="11838562" cy="138499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800" b="1" dirty="0">
                <a:highlight>
                  <a:srgbClr val="FFFF00"/>
                </a:highlight>
              </a:rPr>
              <a:t>עם מי הנציגות נפגשה ומה עלה מהפגישות</a:t>
            </a:r>
            <a:endParaRPr lang="he-IL" sz="2800" dirty="0">
              <a:highlight>
                <a:srgbClr val="FFFF00"/>
              </a:highlight>
            </a:endParaRPr>
          </a:p>
          <a:p>
            <a:pPr algn="r" rtl="1"/>
            <a:r>
              <a:rPr lang="he-IL" sz="2800" dirty="0">
                <a:highlight>
                  <a:srgbClr val="FFFF00"/>
                </a:highlight>
              </a:rPr>
              <a:t>למשל: פגישה/שיחה עם אגף תכנון עיר בעירייה, לבירור אפשרות לקידום </a:t>
            </a:r>
            <a:r>
              <a:rPr lang="he-IL" sz="2800" dirty="0" err="1">
                <a:highlight>
                  <a:srgbClr val="FFFF00"/>
                </a:highlight>
              </a:rPr>
              <a:t>פרוייקט</a:t>
            </a:r>
            <a:endParaRPr lang="he-IL" sz="2800" dirty="0">
              <a:highlight>
                <a:srgbClr val="FFFF00"/>
              </a:highlight>
            </a:endParaRPr>
          </a:p>
          <a:p>
            <a:pPr algn="r" rtl="1"/>
            <a:r>
              <a:rPr lang="he-IL" sz="2800" dirty="0">
                <a:highlight>
                  <a:srgbClr val="FFFF00"/>
                </a:highlight>
              </a:rPr>
              <a:t>למשל: פגישה/שיחה עם המנהלת להתחדשות עירונית לקבלת מידע על התהליך</a:t>
            </a:r>
          </a:p>
        </p:txBody>
      </p:sp>
    </p:spTree>
    <p:extLst>
      <p:ext uri="{BB962C8B-B14F-4D97-AF65-F5344CB8AC3E}">
        <p14:creationId xmlns:p14="http://schemas.microsoft.com/office/powerpoint/2010/main" val="169646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7397045" y="-3659726"/>
            <a:ext cx="3493910" cy="9768894"/>
            <a:chOff x="0" y="0"/>
            <a:chExt cx="1301435" cy="363878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01435" cy="3638784"/>
            </a:xfrm>
            <a:custGeom>
              <a:avLst/>
              <a:gdLst/>
              <a:ahLst/>
              <a:cxnLst/>
              <a:rect l="l" t="t" r="r" b="b"/>
              <a:pathLst>
                <a:path w="1301435" h="3638784">
                  <a:moveTo>
                    <a:pt x="1098235" y="0"/>
                  </a:moveTo>
                  <a:lnTo>
                    <a:pt x="0" y="0"/>
                  </a:lnTo>
                  <a:lnTo>
                    <a:pt x="203200" y="3638784"/>
                  </a:lnTo>
                  <a:lnTo>
                    <a:pt x="1301435" y="3638784"/>
                  </a:lnTo>
                  <a:lnTo>
                    <a:pt x="1098235" y="0"/>
                  </a:lnTo>
                  <a:close/>
                </a:path>
              </a:pathLst>
            </a:custGeom>
            <a:solidFill>
              <a:srgbClr val="E0ECF2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101600" y="-28575"/>
              <a:ext cx="1098235" cy="366735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66" t="-941335" r="-2066"/>
            </a:stretch>
          </a:blipFill>
        </p:spPr>
      </p:sp>
      <p:sp>
        <p:nvSpPr>
          <p:cNvPr id="6" name="Freeform 6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0" y="10115118"/>
            <a:ext cx="18288000" cy="171882"/>
            <a:chOff x="0" y="0"/>
            <a:chExt cx="6812038" cy="6402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812038" cy="64024"/>
            </a:xfrm>
            <a:custGeom>
              <a:avLst/>
              <a:gdLst/>
              <a:ahLst/>
              <a:cxnLst/>
              <a:rect l="l" t="t" r="r" b="b"/>
              <a:pathLst>
                <a:path w="6812038" h="64024">
                  <a:moveTo>
                    <a:pt x="0" y="0"/>
                  </a:moveTo>
                  <a:lnTo>
                    <a:pt x="6812038" y="0"/>
                  </a:lnTo>
                  <a:lnTo>
                    <a:pt x="6812038" y="64024"/>
                  </a:lnTo>
                  <a:lnTo>
                    <a:pt x="0" y="64024"/>
                  </a:lnTo>
                  <a:close/>
                </a:path>
              </a:pathLst>
            </a:custGeom>
            <a:solidFill>
              <a:srgbClr val="F57A2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6812038" cy="9259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rot="7210096">
            <a:off x="-973420" y="9217791"/>
            <a:ext cx="2909455" cy="2942558"/>
          </a:xfrm>
          <a:custGeom>
            <a:avLst/>
            <a:gdLst/>
            <a:ahLst/>
            <a:cxnLst/>
            <a:rect l="l" t="t" r="r" b="b"/>
            <a:pathLst>
              <a:path w="2909455" h="2942558">
                <a:moveTo>
                  <a:pt x="0" y="0"/>
                </a:moveTo>
                <a:lnTo>
                  <a:pt x="2909454" y="0"/>
                </a:lnTo>
                <a:lnTo>
                  <a:pt x="2909454" y="2942558"/>
                </a:lnTo>
                <a:lnTo>
                  <a:pt x="0" y="29425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FCD57BA-02EE-EE70-CB5D-AA9A123A50E7}"/>
              </a:ext>
            </a:extLst>
          </p:cNvPr>
          <p:cNvSpPr txBox="1"/>
          <p:nvPr/>
        </p:nvSpPr>
        <p:spPr>
          <a:xfrm>
            <a:off x="6148749" y="1361680"/>
            <a:ext cx="591379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6000" b="1" dirty="0">
                <a:latin typeface="HEEBO" pitchFamily="2" charset="-79"/>
                <a:cs typeface="HEEBO" pitchFamily="2" charset="-79"/>
              </a:rPr>
              <a:t>אפשרויות התכנון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AFBAFC58-D67B-0DCC-5726-B3973AD78AF6}"/>
              </a:ext>
            </a:extLst>
          </p:cNvPr>
          <p:cNvSpPr txBox="1"/>
          <p:nvPr/>
        </p:nvSpPr>
        <p:spPr>
          <a:xfrm>
            <a:off x="1219200" y="4140453"/>
            <a:ext cx="14784817" cy="39703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800" b="1" dirty="0">
                <a:highlight>
                  <a:srgbClr val="FFFF00"/>
                </a:highlight>
              </a:rPr>
              <a:t>אפשרויות התכנון כפי שעלו מהפגישות והבירורים</a:t>
            </a:r>
            <a:endParaRPr lang="he-IL" sz="2800" dirty="0">
              <a:highlight>
                <a:srgbClr val="FFFF00"/>
              </a:highlight>
            </a:endParaRPr>
          </a:p>
          <a:p>
            <a:pPr algn="r" rtl="1"/>
            <a:r>
              <a:rPr lang="he-IL" sz="2800" dirty="0">
                <a:highlight>
                  <a:srgbClr val="FFFF00"/>
                </a:highlight>
              </a:rPr>
              <a:t>מומלץ להציג את האפשרויות העומדות על הפרק, בדגש על הנושאים הבאים: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צפי אופי הבניה החדשה (גובה הבניינים, מספר הבניינים)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מספר הדירות הצפוי- בהשוואה לכמה היום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התייחסות לנושאי תנועה, שטחים פתוחים, מבני ציבור במתחם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עירוב שימושים- צפי לשילוב שימושים שונים בבניינים, מסחר, תעסוקה, מבני ציבור</a:t>
            </a:r>
          </a:p>
          <a:p>
            <a:pPr marL="457200" indent="-457200" algn="r" rtl="1">
              <a:buFontTx/>
              <a:buChar char="-"/>
            </a:pPr>
            <a:endParaRPr lang="he-IL" sz="2800" dirty="0">
              <a:highlight>
                <a:srgbClr val="FFFF00"/>
              </a:highlight>
            </a:endParaRPr>
          </a:p>
          <a:p>
            <a:pPr marL="457200" indent="-457200" algn="r" rtl="1">
              <a:buFontTx/>
              <a:buChar char="-"/>
            </a:pPr>
            <a:endParaRPr lang="he-IL" sz="2800" dirty="0">
              <a:highlight>
                <a:srgbClr val="FFFF00"/>
              </a:highlight>
            </a:endParaRPr>
          </a:p>
          <a:p>
            <a:pPr algn="r" rtl="1"/>
            <a:r>
              <a:rPr lang="he-IL" sz="2800" dirty="0">
                <a:highlight>
                  <a:srgbClr val="FFFF00"/>
                </a:highlight>
              </a:rPr>
              <a:t>חשוב להדגיש כי התכנון בשלב ראשוני מאוד, לא ניתן להתחייב לשום דבר ברמה התכנונית בשלב זה</a:t>
            </a:r>
          </a:p>
        </p:txBody>
      </p:sp>
    </p:spTree>
    <p:extLst>
      <p:ext uri="{BB962C8B-B14F-4D97-AF65-F5344CB8AC3E}">
        <p14:creationId xmlns:p14="http://schemas.microsoft.com/office/powerpoint/2010/main" val="355709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7397045" y="-3659726"/>
            <a:ext cx="3493910" cy="9768894"/>
            <a:chOff x="0" y="0"/>
            <a:chExt cx="1301435" cy="363878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01435" cy="3638784"/>
            </a:xfrm>
            <a:custGeom>
              <a:avLst/>
              <a:gdLst/>
              <a:ahLst/>
              <a:cxnLst/>
              <a:rect l="l" t="t" r="r" b="b"/>
              <a:pathLst>
                <a:path w="1301435" h="3638784">
                  <a:moveTo>
                    <a:pt x="1098235" y="0"/>
                  </a:moveTo>
                  <a:lnTo>
                    <a:pt x="0" y="0"/>
                  </a:lnTo>
                  <a:lnTo>
                    <a:pt x="203200" y="3638784"/>
                  </a:lnTo>
                  <a:lnTo>
                    <a:pt x="1301435" y="3638784"/>
                  </a:lnTo>
                  <a:lnTo>
                    <a:pt x="1098235" y="0"/>
                  </a:lnTo>
                  <a:close/>
                </a:path>
              </a:pathLst>
            </a:custGeom>
            <a:solidFill>
              <a:srgbClr val="E0ECF2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101600" y="-28575"/>
              <a:ext cx="1098235" cy="366735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66" t="-941335" r="-2066"/>
            </a:stretch>
          </a:blipFill>
        </p:spPr>
      </p:sp>
      <p:sp>
        <p:nvSpPr>
          <p:cNvPr id="6" name="Freeform 6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0" y="10115118"/>
            <a:ext cx="18288000" cy="171882"/>
            <a:chOff x="0" y="0"/>
            <a:chExt cx="6812038" cy="6402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812038" cy="64024"/>
            </a:xfrm>
            <a:custGeom>
              <a:avLst/>
              <a:gdLst/>
              <a:ahLst/>
              <a:cxnLst/>
              <a:rect l="l" t="t" r="r" b="b"/>
              <a:pathLst>
                <a:path w="6812038" h="64024">
                  <a:moveTo>
                    <a:pt x="0" y="0"/>
                  </a:moveTo>
                  <a:lnTo>
                    <a:pt x="6812038" y="0"/>
                  </a:lnTo>
                  <a:lnTo>
                    <a:pt x="6812038" y="64024"/>
                  </a:lnTo>
                  <a:lnTo>
                    <a:pt x="0" y="64024"/>
                  </a:lnTo>
                  <a:close/>
                </a:path>
              </a:pathLst>
            </a:custGeom>
            <a:solidFill>
              <a:srgbClr val="F57A2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6812038" cy="9259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rot="7210096">
            <a:off x="-973420" y="9217791"/>
            <a:ext cx="2909455" cy="2942558"/>
          </a:xfrm>
          <a:custGeom>
            <a:avLst/>
            <a:gdLst/>
            <a:ahLst/>
            <a:cxnLst/>
            <a:rect l="l" t="t" r="r" b="b"/>
            <a:pathLst>
              <a:path w="2909455" h="2942558">
                <a:moveTo>
                  <a:pt x="0" y="0"/>
                </a:moveTo>
                <a:lnTo>
                  <a:pt x="2909454" y="0"/>
                </a:lnTo>
                <a:lnTo>
                  <a:pt x="2909454" y="2942558"/>
                </a:lnTo>
                <a:lnTo>
                  <a:pt x="0" y="29425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FCD57BA-02EE-EE70-CB5D-AA9A123A50E7}"/>
              </a:ext>
            </a:extLst>
          </p:cNvPr>
          <p:cNvSpPr txBox="1"/>
          <p:nvPr/>
        </p:nvSpPr>
        <p:spPr>
          <a:xfrm>
            <a:off x="5108397" y="1361680"/>
            <a:ext cx="799449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6000" b="1" dirty="0">
                <a:latin typeface="HEEBO" pitchFamily="2" charset="-79"/>
                <a:cs typeface="HEEBO" pitchFamily="2" charset="-79"/>
              </a:rPr>
              <a:t>השלבים הבאים בתהליך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AFBAFC58-D67B-0DCC-5726-B3973AD78AF6}"/>
              </a:ext>
            </a:extLst>
          </p:cNvPr>
          <p:cNvSpPr txBox="1"/>
          <p:nvPr/>
        </p:nvSpPr>
        <p:spPr>
          <a:xfrm>
            <a:off x="3581400" y="3933800"/>
            <a:ext cx="10033517" cy="440120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800" b="1" dirty="0">
                <a:highlight>
                  <a:srgbClr val="FFFF00"/>
                </a:highlight>
              </a:rPr>
              <a:t>התייחסות לשלבים הבאים באבני דרך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הסמכת נציגות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תהליך בחירת עורך דין בעלי דירות וכנס בחירה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תהליך מכרז לבחירת יזם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בחירת אנשי מקצוע נוספים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משא ומתן על חוזה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חתימה על החוזה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>
                <a:highlight>
                  <a:srgbClr val="FFFF00"/>
                </a:highlight>
              </a:rPr>
              <a:t>תחילת תהליך התכנון הרשמי ואבני דרך מרכזיות</a:t>
            </a:r>
          </a:p>
          <a:p>
            <a:pPr marL="457200" indent="-457200" algn="r" rtl="1">
              <a:buFontTx/>
              <a:buChar char="-"/>
            </a:pPr>
            <a:endParaRPr lang="he-IL" sz="2800" dirty="0">
              <a:highlight>
                <a:srgbClr val="FFFF00"/>
              </a:highlight>
            </a:endParaRPr>
          </a:p>
          <a:p>
            <a:pPr algn="r" rtl="1"/>
            <a:r>
              <a:rPr lang="he-IL" sz="2800" dirty="0">
                <a:highlight>
                  <a:srgbClr val="FFFF00"/>
                </a:highlight>
              </a:rPr>
              <a:t>חשוב להדגיש כי מדובר בתהליך ארוך ושעד הפינוי </a:t>
            </a:r>
            <a:r>
              <a:rPr lang="he-IL" sz="2800" dirty="0" err="1">
                <a:highlight>
                  <a:srgbClr val="FFFF00"/>
                </a:highlight>
              </a:rPr>
              <a:t>יקח</a:t>
            </a:r>
            <a:r>
              <a:rPr lang="he-IL" sz="2800" dirty="0">
                <a:highlight>
                  <a:srgbClr val="FFFF00"/>
                </a:highlight>
              </a:rPr>
              <a:t> מספר שנים</a:t>
            </a:r>
          </a:p>
        </p:txBody>
      </p:sp>
    </p:spTree>
    <p:extLst>
      <p:ext uri="{BB962C8B-B14F-4D97-AF65-F5344CB8AC3E}">
        <p14:creationId xmlns:p14="http://schemas.microsoft.com/office/powerpoint/2010/main" val="315636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">
            <a:extLst>
              <a:ext uri="{FF2B5EF4-FFF2-40B4-BE49-F238E27FC236}">
                <a16:creationId xmlns:a16="http://schemas.microsoft.com/office/drawing/2014/main" id="{F83B361D-CC06-FA2F-1CB7-32EDA76B04D2}"/>
              </a:ext>
            </a:extLst>
          </p:cNvPr>
          <p:cNvGrpSpPr/>
          <p:nvPr/>
        </p:nvGrpSpPr>
        <p:grpSpPr>
          <a:xfrm rot="-5400000">
            <a:off x="7397045" y="-3659726"/>
            <a:ext cx="3493910" cy="9768894"/>
            <a:chOff x="0" y="0"/>
            <a:chExt cx="1301435" cy="3638784"/>
          </a:xfrm>
        </p:grpSpPr>
        <p:sp>
          <p:nvSpPr>
            <p:cNvPr id="14" name="Freeform 3">
              <a:extLst>
                <a:ext uri="{FF2B5EF4-FFF2-40B4-BE49-F238E27FC236}">
                  <a16:creationId xmlns:a16="http://schemas.microsoft.com/office/drawing/2014/main" id="{7D1B6336-99F4-A4D8-D353-453E9F14AFCF}"/>
                </a:ext>
              </a:extLst>
            </p:cNvPr>
            <p:cNvSpPr/>
            <p:nvPr/>
          </p:nvSpPr>
          <p:spPr>
            <a:xfrm>
              <a:off x="0" y="0"/>
              <a:ext cx="1301435" cy="3638784"/>
            </a:xfrm>
            <a:custGeom>
              <a:avLst/>
              <a:gdLst/>
              <a:ahLst/>
              <a:cxnLst/>
              <a:rect l="l" t="t" r="r" b="b"/>
              <a:pathLst>
                <a:path w="1301435" h="3638784">
                  <a:moveTo>
                    <a:pt x="1098235" y="0"/>
                  </a:moveTo>
                  <a:lnTo>
                    <a:pt x="0" y="0"/>
                  </a:lnTo>
                  <a:lnTo>
                    <a:pt x="203200" y="3638784"/>
                  </a:lnTo>
                  <a:lnTo>
                    <a:pt x="1301435" y="3638784"/>
                  </a:lnTo>
                  <a:lnTo>
                    <a:pt x="1098235" y="0"/>
                  </a:lnTo>
                  <a:close/>
                </a:path>
              </a:pathLst>
            </a:custGeom>
            <a:solidFill>
              <a:srgbClr val="E0ECF2"/>
            </a:solidFill>
          </p:spPr>
        </p:sp>
        <p:sp>
          <p:nvSpPr>
            <p:cNvPr id="15" name="TextBox 4">
              <a:extLst>
                <a:ext uri="{FF2B5EF4-FFF2-40B4-BE49-F238E27FC236}">
                  <a16:creationId xmlns:a16="http://schemas.microsoft.com/office/drawing/2014/main" id="{D77AB2E0-0E06-2158-218C-F3B7706856EE}"/>
                </a:ext>
              </a:extLst>
            </p:cNvPr>
            <p:cNvSpPr txBox="1"/>
            <p:nvPr/>
          </p:nvSpPr>
          <p:spPr>
            <a:xfrm>
              <a:off x="101600" y="-28575"/>
              <a:ext cx="1098235" cy="3667359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66" t="-941335" r="-2066"/>
            </a:stretch>
          </a:blipFill>
        </p:spPr>
      </p:sp>
      <p:sp>
        <p:nvSpPr>
          <p:cNvPr id="6" name="Freeform 6"/>
          <p:cNvSpPr/>
          <p:nvPr/>
        </p:nvSpPr>
        <p:spPr>
          <a:xfrm rot="-10220958">
            <a:off x="15335172" y="-1854775"/>
            <a:ext cx="4070223" cy="4114800"/>
          </a:xfrm>
          <a:custGeom>
            <a:avLst/>
            <a:gdLst/>
            <a:ahLst/>
            <a:cxnLst/>
            <a:rect l="l" t="t" r="r" b="b"/>
            <a:pathLst>
              <a:path w="4070223" h="4114800">
                <a:moveTo>
                  <a:pt x="0" y="0"/>
                </a:moveTo>
                <a:lnTo>
                  <a:pt x="4070223" y="0"/>
                </a:lnTo>
                <a:lnTo>
                  <a:pt x="407022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0" y="10115118"/>
            <a:ext cx="18288000" cy="171882"/>
            <a:chOff x="0" y="0"/>
            <a:chExt cx="6812038" cy="64024"/>
          </a:xfrm>
          <a:solidFill>
            <a:srgbClr val="F57A20"/>
          </a:solidFill>
        </p:grpSpPr>
        <p:sp>
          <p:nvSpPr>
            <p:cNvPr id="8" name="Freeform 8"/>
            <p:cNvSpPr/>
            <p:nvPr/>
          </p:nvSpPr>
          <p:spPr>
            <a:xfrm>
              <a:off x="0" y="0"/>
              <a:ext cx="6812038" cy="64024"/>
            </a:xfrm>
            <a:custGeom>
              <a:avLst/>
              <a:gdLst/>
              <a:ahLst/>
              <a:cxnLst/>
              <a:rect l="l" t="t" r="r" b="b"/>
              <a:pathLst>
                <a:path w="6812038" h="64024">
                  <a:moveTo>
                    <a:pt x="0" y="0"/>
                  </a:moveTo>
                  <a:lnTo>
                    <a:pt x="6812038" y="0"/>
                  </a:lnTo>
                  <a:lnTo>
                    <a:pt x="6812038" y="64024"/>
                  </a:lnTo>
                  <a:lnTo>
                    <a:pt x="0" y="64024"/>
                  </a:lnTo>
                  <a:close/>
                </a:path>
              </a:pathLst>
            </a:custGeom>
            <a:grpFill/>
          </p:spPr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6812038" cy="92599"/>
            </a:xfrm>
            <a:prstGeom prst="rect">
              <a:avLst/>
            </a:prstGeom>
            <a:grpFill/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85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rot="7210096">
            <a:off x="-973420" y="9217791"/>
            <a:ext cx="2909455" cy="2942558"/>
          </a:xfrm>
          <a:custGeom>
            <a:avLst/>
            <a:gdLst/>
            <a:ahLst/>
            <a:cxnLst/>
            <a:rect l="l" t="t" r="r" b="b"/>
            <a:pathLst>
              <a:path w="2909455" h="2942558">
                <a:moveTo>
                  <a:pt x="0" y="0"/>
                </a:moveTo>
                <a:lnTo>
                  <a:pt x="2909454" y="0"/>
                </a:lnTo>
                <a:lnTo>
                  <a:pt x="2909454" y="2942558"/>
                </a:lnTo>
                <a:lnTo>
                  <a:pt x="0" y="29425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FCD57BA-02EE-EE70-CB5D-AA9A123A50E7}"/>
              </a:ext>
            </a:extLst>
          </p:cNvPr>
          <p:cNvSpPr txBox="1"/>
          <p:nvPr/>
        </p:nvSpPr>
        <p:spPr>
          <a:xfrm>
            <a:off x="5836160" y="1361680"/>
            <a:ext cx="6538971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6000" b="1" dirty="0">
                <a:latin typeface="HEEBO" pitchFamily="2" charset="-79"/>
                <a:cs typeface="HEEBO" pitchFamily="2" charset="-79"/>
              </a:rPr>
              <a:t>פרטי קשר לשאלות</a:t>
            </a:r>
          </a:p>
        </p:txBody>
      </p:sp>
    </p:spTree>
    <p:extLst>
      <p:ext uri="{BB962C8B-B14F-4D97-AF65-F5344CB8AC3E}">
        <p14:creationId xmlns:p14="http://schemas.microsoft.com/office/powerpoint/2010/main" val="97110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אמה אישית 3">
      <a:majorFont>
        <a:latin typeface="Heebo"/>
        <a:ea typeface=""/>
        <a:cs typeface="Heebo"/>
      </a:majorFont>
      <a:minorFont>
        <a:latin typeface="Heebo"/>
        <a:ea typeface=""/>
        <a:cs typeface="Heeb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228</Words>
  <Application>Microsoft Office PowerPoint</Application>
  <PresentationFormat>מותאם אישית</PresentationFormat>
  <Paragraphs>41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HEEBO</vt:lpstr>
      <vt:lpstr>HEEBO</vt:lpstr>
      <vt:lpstr>Arial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 אנחנו</dc:title>
  <dc:creator>Micha Magad</dc:creator>
  <cp:lastModifiedBy>Micha Magad</cp:lastModifiedBy>
  <cp:revision>3</cp:revision>
  <dcterms:created xsi:type="dcterms:W3CDTF">2006-08-16T00:00:00Z</dcterms:created>
  <dcterms:modified xsi:type="dcterms:W3CDTF">2024-06-24T14:04:28Z</dcterms:modified>
  <dc:identifier>DAGB6RcON3k</dc:identifier>
</cp:coreProperties>
</file>