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4"/>
  </p:sldMasterIdLst>
  <p:notesMasterIdLst>
    <p:notesMasterId r:id="rId38"/>
  </p:notesMasterIdLst>
  <p:sldIdLst>
    <p:sldId id="257" r:id="rId5"/>
    <p:sldId id="258" r:id="rId6"/>
    <p:sldId id="265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97" r:id="rId28"/>
    <p:sldId id="337" r:id="rId29"/>
    <p:sldId id="329" r:id="rId30"/>
    <p:sldId id="312" r:id="rId31"/>
    <p:sldId id="313" r:id="rId32"/>
    <p:sldId id="315" r:id="rId33"/>
    <p:sldId id="291" r:id="rId34"/>
    <p:sldId id="290" r:id="rId35"/>
    <p:sldId id="292" r:id="rId36"/>
    <p:sldId id="293" r:id="rId37"/>
  </p:sldIdLst>
  <p:sldSz cx="20104100" cy="11309350"/>
  <p:notesSz cx="20104100" cy="1130935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4DB80751-9408-45A4-8FCA-DFFA740302F0}">
          <p14:sldIdLst>
            <p14:sldId id="257"/>
            <p14:sldId id="258"/>
            <p14:sldId id="265"/>
            <p14:sldId id="264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5"/>
            <p14:sldId id="286"/>
            <p14:sldId id="297"/>
            <p14:sldId id="337"/>
            <p14:sldId id="329"/>
            <p14:sldId id="312"/>
            <p14:sldId id="313"/>
            <p14:sldId id="315"/>
            <p14:sldId id="291"/>
            <p14:sldId id="290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36F"/>
    <a:srgbClr val="83AC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719"/>
  </p:normalViewPr>
  <p:slideViewPr>
    <p:cSldViewPr>
      <p:cViewPr varScale="1">
        <p:scale>
          <a:sx n="70" d="100"/>
          <a:sy n="70" d="100"/>
        </p:scale>
        <p:origin x="35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sha" panose="020B0502040204020203" pitchFamily="34" charset="-79"/>
                <a:ea typeface="+mn-ea"/>
                <a:cs typeface="Gisha" panose="020B0502040204020203" pitchFamily="34" charset="-79"/>
              </a:defRPr>
            </a:pPr>
            <a:r>
              <a:rPr lang="he-IL"/>
              <a:t>תרשים לדוגמא </a:t>
            </a:r>
          </a:p>
        </c:rich>
      </c:tx>
      <c:layout>
        <c:manualLayout>
          <c:xMode val="edge"/>
          <c:yMode val="edge"/>
          <c:x val="3.3861868629262062E-2"/>
          <c:y val="2.593706342266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sha" panose="020B0502040204020203" pitchFamily="34" charset="-79"/>
              <a:ea typeface="+mn-ea"/>
              <a:cs typeface="Gisha" panose="020B0502040204020203" pitchFamily="34" charset="-79"/>
            </a:defRPr>
          </a:pPr>
          <a:endParaRPr lang="he-I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מספר דירות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ACC-4A26-B8A0-47B4F9A90D2B}"/>
              </c:ext>
            </c:extLst>
          </c:dPt>
          <c:dPt>
            <c:idx val="1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CC-4A26-B8A0-47B4F9A90D2B}"/>
              </c:ext>
            </c:extLst>
          </c:dPt>
          <c:dPt>
            <c:idx val="2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ACC-4A26-B8A0-47B4F9A90D2B}"/>
              </c:ext>
            </c:extLst>
          </c:dPt>
          <c:dPt>
            <c:idx val="3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ACC-4A26-B8A0-47B4F9A90D2B}"/>
              </c:ext>
            </c:extLst>
          </c:dPt>
          <c:dPt>
            <c:idx val="4"/>
            <c:bubble3D val="0"/>
            <c:spPr>
              <a:solidFill>
                <a:schemeClr val="accent5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066-4D67-9115-C8ABA7267310}"/>
              </c:ext>
            </c:extLst>
          </c:dPt>
          <c:dLbls>
            <c:dLbl>
              <c:idx val="2"/>
              <c:layout>
                <c:manualLayout>
                  <c:x val="1.9201308712820615E-2"/>
                  <c:y val="-1.34408602150536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ACC-4A26-B8A0-47B4F9A90D2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Gisha" panose="020B0502040204020203" pitchFamily="34" charset="-79"/>
                    <a:ea typeface="+mn-ea"/>
                    <a:cs typeface="Gisha" panose="020B0502040204020203" pitchFamily="34" charset="-79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גיליון1!$A$2:$A$6</c:f>
              <c:strCache>
                <c:ptCount val="5"/>
                <c:pt idx="0">
                  <c:v>קרובי משפחה </c:v>
                </c:pt>
                <c:pt idx="1">
                  <c:v>בעלי דירות משקיעים</c:v>
                </c:pt>
                <c:pt idx="2">
                  <c:v>דיור ציבורי </c:v>
                </c:pt>
                <c:pt idx="3">
                  <c:v>בעלי דירות מתגוררים</c:v>
                </c:pt>
                <c:pt idx="4">
                  <c:v>מסחר </c:v>
                </c:pt>
              </c:strCache>
            </c:strRef>
          </c:cat>
          <c:val>
            <c:numRef>
              <c:f>גיליון1!$B$2:$B$6</c:f>
              <c:numCache>
                <c:formatCode>General</c:formatCode>
                <c:ptCount val="5"/>
                <c:pt idx="0">
                  <c:v>5</c:v>
                </c:pt>
                <c:pt idx="1">
                  <c:v>30</c:v>
                </c:pt>
                <c:pt idx="2">
                  <c:v>3</c:v>
                </c:pt>
                <c:pt idx="3">
                  <c:v>40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CC-4A26-B8A0-47B4F9A90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Gisha" panose="020B0502040204020203" pitchFamily="34" charset="-79"/>
          <a:cs typeface="Gisha" panose="020B0502040204020203" pitchFamily="34" charset="-79"/>
        </a:defRPr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he-IL" dirty="0">
                <a:latin typeface="Gisha" panose="020B0502040204020203" pitchFamily="34" charset="-79"/>
                <a:cs typeface="Gisha" panose="020B0502040204020203" pitchFamily="34" charset="-79"/>
              </a:rPr>
              <a:t>תיאור גילאים</a:t>
            </a:r>
            <a:r>
              <a:rPr lang="he-IL" baseline="0" dirty="0">
                <a:latin typeface="Gisha" panose="020B0502040204020203" pitchFamily="34" charset="-79"/>
                <a:cs typeface="Gisha" panose="020B0502040204020203" pitchFamily="34" charset="-79"/>
              </a:rPr>
              <a:t> במתחם</a:t>
            </a:r>
            <a:endParaRPr lang="he-IL" dirty="0">
              <a:latin typeface="Gisha" panose="020B0502040204020203" pitchFamily="34" charset="-79"/>
              <a:cs typeface="Gisha" panose="020B0502040204020203" pitchFamily="34" charset="-79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he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גיליון1!$C$1</c:f>
              <c:strCache>
                <c:ptCount val="1"/>
                <c:pt idx="0">
                  <c:v>בעלי דירות מתגוררים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גיליון1!$A$2:$A$6</c:f>
              <c:strCache>
                <c:ptCount val="5"/>
                <c:pt idx="0">
                  <c:v>גיל 65 ומעלה</c:v>
                </c:pt>
                <c:pt idx="1">
                  <c:v>גיל 50-65</c:v>
                </c:pt>
                <c:pt idx="2">
                  <c:v>גיל 30-50</c:v>
                </c:pt>
                <c:pt idx="3">
                  <c:v>גיל 18-30</c:v>
                </c:pt>
                <c:pt idx="4">
                  <c:v>גיל 0-18</c:v>
                </c:pt>
              </c:strCache>
            </c:strRef>
          </c:cat>
          <c:val>
            <c:numRef>
              <c:f>גיליון1!$C$2:$C$6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2-4098-9775-4B331A7F3B2C}"/>
            </c:ext>
          </c:extLst>
        </c:ser>
        <c:ser>
          <c:idx val="1"/>
          <c:order val="1"/>
          <c:tx>
            <c:strRef>
              <c:f>גיליון1!$D$1</c:f>
              <c:strCache>
                <c:ptCount val="1"/>
                <c:pt idx="0">
                  <c:v>שוכרים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גיליון1!$A$2:$A$6</c:f>
              <c:strCache>
                <c:ptCount val="5"/>
                <c:pt idx="0">
                  <c:v>גיל 65 ומעלה</c:v>
                </c:pt>
                <c:pt idx="1">
                  <c:v>גיל 50-65</c:v>
                </c:pt>
                <c:pt idx="2">
                  <c:v>גיל 30-50</c:v>
                </c:pt>
                <c:pt idx="3">
                  <c:v>גיל 18-30</c:v>
                </c:pt>
                <c:pt idx="4">
                  <c:v>גיל 0-18</c:v>
                </c:pt>
              </c:strCache>
            </c:strRef>
          </c:cat>
          <c:val>
            <c:numRef>
              <c:f>גיליון1!$D$2:$D$6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2-4098-9775-4B331A7F3B2C}"/>
            </c:ext>
          </c:extLst>
        </c:ser>
        <c:ser>
          <c:idx val="2"/>
          <c:order val="2"/>
          <c:tx>
            <c:strRef>
              <c:f>גיליון1!$E$1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גיליון1!$A$2:$A$6</c:f>
              <c:strCache>
                <c:ptCount val="5"/>
                <c:pt idx="0">
                  <c:v>גיל 65 ומעלה</c:v>
                </c:pt>
                <c:pt idx="1">
                  <c:v>גיל 50-65</c:v>
                </c:pt>
                <c:pt idx="2">
                  <c:v>גיל 30-50</c:v>
                </c:pt>
                <c:pt idx="3">
                  <c:v>גיל 18-30</c:v>
                </c:pt>
                <c:pt idx="4">
                  <c:v>גיל 0-18</c:v>
                </c:pt>
              </c:strCache>
            </c:strRef>
          </c:cat>
          <c:val>
            <c:numRef>
              <c:f>גיליון1!$E$2:$E$5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5D2-4098-9775-4B331A7F3B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35872224"/>
        <c:axId val="135866320"/>
      </c:barChart>
      <c:catAx>
        <c:axId val="135872224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5866320"/>
        <c:crosses val="autoZero"/>
        <c:auto val="1"/>
        <c:lblAlgn val="ctr"/>
        <c:lblOffset val="100"/>
        <c:noMultiLvlLbl val="0"/>
      </c:catAx>
      <c:valAx>
        <c:axId val="13586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58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dirty="0"/>
              <a:t>צביון דתי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בעלי דירות 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6939-4549-8AFA-30DABCB83DC0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6939-4549-8AFA-30DABCB83DC0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6939-4549-8AFA-30DABCB83DC0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6939-4549-8AFA-30DABCB83DC0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גיליון1!$A$2:$A$5</c:f>
              <c:strCache>
                <c:ptCount val="4"/>
                <c:pt idx="0">
                  <c:v>חדרי </c:v>
                </c:pt>
                <c:pt idx="1">
                  <c:v>דתי </c:v>
                </c:pt>
                <c:pt idx="2">
                  <c:v>מסורתי</c:v>
                </c:pt>
                <c:pt idx="3">
                  <c:v>חילוני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9-4323-8E0D-2B3731E4D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981DE-A192-9B45-A4C5-3CFACC1BA741}" type="datetimeFigureOut">
              <a:rPr lang="en-IL" smtClean="0"/>
              <a:t>09/08/2026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B5A2-D8A8-DC4F-9286-FB83F542901D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79166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he-IL"/>
              <a:t>לחץ כדי לערוך סגנון כותרת משנה של תבנית בסיס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8702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Heebo-Medium"/>
                <a:cs typeface="Heebo-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תינוריע</a:t>
            </a:r>
            <a:r>
              <a:rPr spc="-20" dirty="0"/>
              <a:t> </a:t>
            </a:r>
            <a:r>
              <a:rPr spc="-5" dirty="0"/>
              <a:t>תושדחתה</a:t>
            </a:r>
            <a:r>
              <a:rPr spc="-15" dirty="0"/>
              <a:t> </a:t>
            </a:r>
            <a:r>
              <a:rPr spc="-5" dirty="0"/>
              <a:t>יכילהתב</a:t>
            </a:r>
            <a:r>
              <a:rPr spc="-15" dirty="0"/>
              <a:t> </a:t>
            </a:r>
            <a:r>
              <a:rPr spc="-5" dirty="0"/>
              <a:t>ישילשה</a:t>
            </a:r>
            <a:r>
              <a:rPr spc="-20" dirty="0"/>
              <a:t> </a:t>
            </a:r>
            <a:r>
              <a:rPr spc="-5" dirty="0"/>
              <a:t>ליגה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1E436F"/>
                </a:solidFill>
                <a:latin typeface="Heebo"/>
                <a:cs typeface="Heebo"/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8702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Heebo-Medium"/>
                <a:cs typeface="Heebo-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תינוריע</a:t>
            </a:r>
            <a:r>
              <a:rPr spc="-20" dirty="0"/>
              <a:t> </a:t>
            </a:r>
            <a:r>
              <a:rPr spc="-5" dirty="0"/>
              <a:t>תושדחתה</a:t>
            </a:r>
            <a:r>
              <a:rPr spc="-15" dirty="0"/>
              <a:t> </a:t>
            </a:r>
            <a:r>
              <a:rPr spc="-5" dirty="0"/>
              <a:t>יכילהתב</a:t>
            </a:r>
            <a:r>
              <a:rPr spc="-15" dirty="0"/>
              <a:t> </a:t>
            </a:r>
            <a:r>
              <a:rPr spc="-5" dirty="0"/>
              <a:t>ישילשה</a:t>
            </a:r>
            <a:r>
              <a:rPr spc="-20" dirty="0"/>
              <a:t> </a:t>
            </a:r>
            <a:r>
              <a:rPr spc="-5" dirty="0"/>
              <a:t>ליגה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1E436F"/>
                </a:solidFill>
                <a:latin typeface="Heebo"/>
                <a:cs typeface="Heebo"/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8702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Heebo-Medium"/>
                <a:cs typeface="Heebo-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תינוריע</a:t>
            </a:r>
            <a:r>
              <a:rPr spc="-20" dirty="0"/>
              <a:t> </a:t>
            </a:r>
            <a:r>
              <a:rPr spc="-5" dirty="0"/>
              <a:t>תושדחתה</a:t>
            </a:r>
            <a:r>
              <a:rPr spc="-15" dirty="0"/>
              <a:t> </a:t>
            </a:r>
            <a:r>
              <a:rPr spc="-5" dirty="0"/>
              <a:t>יכילהתב</a:t>
            </a:r>
            <a:r>
              <a:rPr spc="-15" dirty="0"/>
              <a:t> </a:t>
            </a:r>
            <a:r>
              <a:rPr spc="-5" dirty="0"/>
              <a:t>ישילשה</a:t>
            </a:r>
            <a:r>
              <a:rPr spc="-20" dirty="0"/>
              <a:t> </a:t>
            </a:r>
            <a:r>
              <a:rPr spc="-5" dirty="0"/>
              <a:t>ליגה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כותרת בלבד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rgbClr val="1E436F"/>
                </a:solidFill>
                <a:latin typeface="Heebo"/>
                <a:cs typeface="Heebo"/>
              </a:defRPr>
            </a:lvl1pPr>
          </a:lstStyle>
          <a:p>
            <a:pPr rtl="1"/>
            <a:r>
              <a:rPr lang="he-IL"/>
              <a:t>לחץ כדי לערוך סגנון כותרת של תבנית בסיס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8702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Heebo-Medium"/>
                <a:cs typeface="Heebo-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תינוריע</a:t>
            </a:r>
            <a:r>
              <a:rPr spc="-20" dirty="0"/>
              <a:t> </a:t>
            </a:r>
            <a:r>
              <a:rPr spc="-5" dirty="0"/>
              <a:t>תושדחתה</a:t>
            </a:r>
            <a:r>
              <a:rPr spc="-15" dirty="0"/>
              <a:t> </a:t>
            </a:r>
            <a:r>
              <a:rPr spc="-5" dirty="0"/>
              <a:t>יכילהתב</a:t>
            </a:r>
            <a:r>
              <a:rPr spc="-15" dirty="0"/>
              <a:t> </a:t>
            </a:r>
            <a:r>
              <a:rPr spc="-5" dirty="0"/>
              <a:t>ישילשה</a:t>
            </a:r>
            <a:r>
              <a:rPr spc="-20" dirty="0"/>
              <a:t> </a:t>
            </a:r>
            <a:r>
              <a:rPr spc="-5" dirty="0"/>
              <a:t>ליגה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FA82D540-5499-17E8-FA5F-FDC84E6E3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ריק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8702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Heebo-Medium"/>
                <a:cs typeface="Heebo-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תינוריע</a:t>
            </a:r>
            <a:r>
              <a:rPr spc="-20" dirty="0"/>
              <a:t> </a:t>
            </a:r>
            <a:r>
              <a:rPr spc="-5" dirty="0"/>
              <a:t>תושדחתה</a:t>
            </a:r>
            <a:r>
              <a:rPr spc="-15" dirty="0"/>
              <a:t> </a:t>
            </a:r>
            <a:r>
              <a:rPr spc="-5" dirty="0"/>
              <a:t>יכילהתב</a:t>
            </a:r>
            <a:r>
              <a:rPr spc="-15" dirty="0"/>
              <a:t> </a:t>
            </a:r>
            <a:r>
              <a:rPr spc="-5" dirty="0"/>
              <a:t>ישילשה</a:t>
            </a:r>
            <a:r>
              <a:rPr spc="-20" dirty="0"/>
              <a:t> </a:t>
            </a:r>
            <a:r>
              <a:rPr spc="-5" dirty="0"/>
              <a:t>ליגה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9489" y="952226"/>
            <a:ext cx="17225121" cy="1156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rgbClr val="1E436F"/>
                </a:solidFill>
                <a:latin typeface="Heebo"/>
                <a:cs typeface="Heebo"/>
              </a:defRPr>
            </a:lvl1pPr>
          </a:lstStyle>
          <a:p>
            <a:pPr rtl="0"/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marL="0" algn="l" rtl="0"/>
            <a:endParaRPr dirty="0"/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73FCE303-2576-3E49-A457-CDA426AA08E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" y="794"/>
            <a:ext cx="20104100" cy="113085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rtl="1" eaLnBrk="1" hangingPunct="1">
        <a:defRPr>
          <a:latin typeface="+mj-lt"/>
          <a:ea typeface="+mj-ea"/>
          <a:cs typeface="+mj-cs"/>
        </a:defRPr>
      </a:lvl1pPr>
    </p:titleStyle>
    <p:bodyStyle>
      <a:lvl1pPr marL="0" algn="r" rtl="1" eaLnBrk="1" hangingPunct="1">
        <a:defRPr>
          <a:latin typeface="+mn-lt"/>
          <a:ea typeface="+mn-ea"/>
          <a:cs typeface="+mn-cs"/>
        </a:defRPr>
      </a:lvl1pPr>
      <a:lvl2pPr marL="457200" algn="r" rtl="1" eaLnBrk="1" hangingPunct="1">
        <a:defRPr>
          <a:latin typeface="+mn-lt"/>
          <a:ea typeface="+mn-ea"/>
          <a:cs typeface="+mn-cs"/>
        </a:defRPr>
      </a:lvl2pPr>
      <a:lvl3pPr marL="914400" algn="r" rtl="1" eaLnBrk="1" hangingPunct="1">
        <a:defRPr>
          <a:latin typeface="+mn-lt"/>
          <a:ea typeface="+mn-ea"/>
          <a:cs typeface="+mn-cs"/>
        </a:defRPr>
      </a:lvl3pPr>
      <a:lvl4pPr marL="1371600" algn="r" rtl="1" eaLnBrk="1" hangingPunct="1">
        <a:defRPr>
          <a:latin typeface="+mn-lt"/>
          <a:ea typeface="+mn-ea"/>
          <a:cs typeface="+mn-cs"/>
        </a:defRPr>
      </a:lvl4pPr>
      <a:lvl5pPr marL="1828800" algn="r" rtl="1" eaLnBrk="1" hangingPunct="1">
        <a:defRPr>
          <a:latin typeface="+mn-lt"/>
          <a:ea typeface="+mn-ea"/>
          <a:cs typeface="+mn-cs"/>
        </a:defRPr>
      </a:lvl5pPr>
      <a:lvl6pPr marL="2286000" algn="r" rtl="1" eaLnBrk="1" hangingPunct="1">
        <a:defRPr>
          <a:latin typeface="+mn-lt"/>
          <a:ea typeface="+mn-ea"/>
          <a:cs typeface="+mn-cs"/>
        </a:defRPr>
      </a:lvl6pPr>
      <a:lvl7pPr marL="2743200" algn="r" rtl="1" eaLnBrk="1" hangingPunct="1">
        <a:defRPr>
          <a:latin typeface="+mn-lt"/>
          <a:ea typeface="+mn-ea"/>
          <a:cs typeface="+mn-cs"/>
        </a:defRPr>
      </a:lvl7pPr>
      <a:lvl8pPr marL="3200400" algn="r" rtl="1" eaLnBrk="1" hangingPunct="1">
        <a:defRPr>
          <a:latin typeface="+mn-lt"/>
          <a:ea typeface="+mn-ea"/>
          <a:cs typeface="+mn-cs"/>
        </a:defRPr>
      </a:lvl8pPr>
      <a:lvl9pPr marL="3657600" algn="r" rtl="1" eaLnBrk="1" hangingPunct="1">
        <a:defRPr>
          <a:latin typeface="+mn-lt"/>
          <a:ea typeface="+mn-ea"/>
          <a:cs typeface="+mn-cs"/>
        </a:defRPr>
      </a:lvl9pPr>
    </p:bodyStyle>
    <p:otherStyle>
      <a:lvl1pPr marL="0" algn="r" rtl="1" eaLnBrk="1" hangingPunct="1">
        <a:defRPr>
          <a:latin typeface="+mn-lt"/>
          <a:ea typeface="+mn-ea"/>
          <a:cs typeface="+mn-cs"/>
        </a:defRPr>
      </a:lvl1pPr>
      <a:lvl2pPr marL="457200" algn="r" rtl="1" eaLnBrk="1" hangingPunct="1">
        <a:defRPr>
          <a:latin typeface="+mn-lt"/>
          <a:ea typeface="+mn-ea"/>
          <a:cs typeface="+mn-cs"/>
        </a:defRPr>
      </a:lvl2pPr>
      <a:lvl3pPr marL="914400" algn="r" rtl="1" eaLnBrk="1" hangingPunct="1">
        <a:defRPr>
          <a:latin typeface="+mn-lt"/>
          <a:ea typeface="+mn-ea"/>
          <a:cs typeface="+mn-cs"/>
        </a:defRPr>
      </a:lvl3pPr>
      <a:lvl4pPr marL="1371600" algn="r" rtl="1" eaLnBrk="1" hangingPunct="1">
        <a:defRPr>
          <a:latin typeface="+mn-lt"/>
          <a:ea typeface="+mn-ea"/>
          <a:cs typeface="+mn-cs"/>
        </a:defRPr>
      </a:lvl4pPr>
      <a:lvl5pPr marL="1828800" algn="r" rtl="1" eaLnBrk="1" hangingPunct="1">
        <a:defRPr>
          <a:latin typeface="+mn-lt"/>
          <a:ea typeface="+mn-ea"/>
          <a:cs typeface="+mn-cs"/>
        </a:defRPr>
      </a:lvl5pPr>
      <a:lvl6pPr marL="2286000" algn="r" rtl="1" eaLnBrk="1" hangingPunct="1">
        <a:defRPr>
          <a:latin typeface="+mn-lt"/>
          <a:ea typeface="+mn-ea"/>
          <a:cs typeface="+mn-cs"/>
        </a:defRPr>
      </a:lvl6pPr>
      <a:lvl7pPr marL="2743200" algn="r" rtl="1" eaLnBrk="1" hangingPunct="1">
        <a:defRPr>
          <a:latin typeface="+mn-lt"/>
          <a:ea typeface="+mn-ea"/>
          <a:cs typeface="+mn-cs"/>
        </a:defRPr>
      </a:lvl7pPr>
      <a:lvl8pPr marL="3200400" algn="r" rtl="1" eaLnBrk="1" hangingPunct="1">
        <a:defRPr>
          <a:latin typeface="+mn-lt"/>
          <a:ea typeface="+mn-ea"/>
          <a:cs typeface="+mn-cs"/>
        </a:defRPr>
      </a:lvl8pPr>
      <a:lvl9pPr marL="3657600" algn="r" rtl="1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456055" cy="11308715"/>
          </a:xfrm>
          <a:custGeom>
            <a:avLst/>
            <a:gdLst/>
            <a:ahLst/>
            <a:cxnLst/>
            <a:rect l="l" t="t" r="r" b="b"/>
            <a:pathLst>
              <a:path w="1456055" h="11308715">
                <a:moveTo>
                  <a:pt x="1455453" y="0"/>
                </a:moveTo>
                <a:lnTo>
                  <a:pt x="0" y="0"/>
                </a:lnTo>
                <a:lnTo>
                  <a:pt x="0" y="11308556"/>
                </a:lnTo>
                <a:lnTo>
                  <a:pt x="1455453" y="11308556"/>
                </a:lnTo>
                <a:lnTo>
                  <a:pt x="1455453" y="0"/>
                </a:lnTo>
                <a:close/>
              </a:path>
            </a:pathLst>
          </a:custGeom>
          <a:solidFill>
            <a:srgbClr val="1E4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957" y="11258312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4"/>
            <a:ext cx="1455453" cy="11308721"/>
          </a:xfrm>
          <a:prstGeom prst="rect">
            <a:avLst/>
          </a:prstGeom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704F9726-858D-DCCA-2A8D-B37B355F838C}"/>
              </a:ext>
            </a:extLst>
          </p:cNvPr>
          <p:cNvGrpSpPr/>
          <p:nvPr/>
        </p:nvGrpSpPr>
        <p:grpSpPr>
          <a:xfrm>
            <a:off x="18002612" y="616331"/>
            <a:ext cx="1927249" cy="700792"/>
            <a:chOff x="17384137" y="492148"/>
            <a:chExt cx="1934916" cy="7035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84137" y="738859"/>
              <a:ext cx="1144568" cy="252951"/>
            </a:xfrm>
            <a:prstGeom prst="rect">
              <a:avLst/>
            </a:prstGeom>
          </p:spPr>
        </p:pic>
        <p:grpSp>
          <p:nvGrpSpPr>
            <p:cNvPr id="9" name="object 9"/>
            <p:cNvGrpSpPr/>
            <p:nvPr/>
          </p:nvGrpSpPr>
          <p:grpSpPr>
            <a:xfrm>
              <a:off x="18615473" y="492148"/>
              <a:ext cx="703580" cy="703580"/>
              <a:chOff x="18615473" y="492148"/>
              <a:chExt cx="703580" cy="703580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18615473" y="492148"/>
                <a:ext cx="703580" cy="703580"/>
              </a:xfrm>
              <a:custGeom>
                <a:avLst/>
                <a:gdLst/>
                <a:ahLst/>
                <a:cxnLst/>
                <a:rect l="l" t="t" r="r" b="b"/>
                <a:pathLst>
                  <a:path w="703580" h="703580">
                    <a:moveTo>
                      <a:pt x="347806" y="0"/>
                    </a:moveTo>
                    <a:lnTo>
                      <a:pt x="301235" y="3563"/>
                    </a:lnTo>
                    <a:lnTo>
                      <a:pt x="256301" y="13099"/>
                    </a:lnTo>
                    <a:lnTo>
                      <a:pt x="213472" y="28246"/>
                    </a:lnTo>
                    <a:lnTo>
                      <a:pt x="173216" y="48638"/>
                    </a:lnTo>
                    <a:lnTo>
                      <a:pt x="136001" y="73913"/>
                    </a:lnTo>
                    <a:lnTo>
                      <a:pt x="102294" y="103708"/>
                    </a:lnTo>
                    <a:lnTo>
                      <a:pt x="72564" y="137658"/>
                    </a:lnTo>
                    <a:lnTo>
                      <a:pt x="47280" y="175400"/>
                    </a:lnTo>
                    <a:lnTo>
                      <a:pt x="26907" y="216572"/>
                    </a:lnTo>
                    <a:lnTo>
                      <a:pt x="11916" y="260809"/>
                    </a:lnTo>
                    <a:lnTo>
                      <a:pt x="2773" y="307748"/>
                    </a:lnTo>
                    <a:lnTo>
                      <a:pt x="0" y="355488"/>
                    </a:lnTo>
                    <a:lnTo>
                      <a:pt x="3562" y="402060"/>
                    </a:lnTo>
                    <a:lnTo>
                      <a:pt x="13098" y="446994"/>
                    </a:lnTo>
                    <a:lnTo>
                      <a:pt x="28244" y="489824"/>
                    </a:lnTo>
                    <a:lnTo>
                      <a:pt x="48635" y="530081"/>
                    </a:lnTo>
                    <a:lnTo>
                      <a:pt x="73909" y="567297"/>
                    </a:lnTo>
                    <a:lnTo>
                      <a:pt x="103703" y="601004"/>
                    </a:lnTo>
                    <a:lnTo>
                      <a:pt x="137653" y="630734"/>
                    </a:lnTo>
                    <a:lnTo>
                      <a:pt x="175396" y="656019"/>
                    </a:lnTo>
                    <a:lnTo>
                      <a:pt x="216568" y="676390"/>
                    </a:lnTo>
                    <a:lnTo>
                      <a:pt x="260807" y="691380"/>
                    </a:lnTo>
                    <a:lnTo>
                      <a:pt x="307748" y="700521"/>
                    </a:lnTo>
                    <a:lnTo>
                      <a:pt x="355488" y="703294"/>
                    </a:lnTo>
                    <a:lnTo>
                      <a:pt x="402059" y="699732"/>
                    </a:lnTo>
                    <a:lnTo>
                      <a:pt x="446993" y="690196"/>
                    </a:lnTo>
                    <a:lnTo>
                      <a:pt x="489822" y="675050"/>
                    </a:lnTo>
                    <a:lnTo>
                      <a:pt x="530078" y="654659"/>
                    </a:lnTo>
                    <a:lnTo>
                      <a:pt x="567294" y="629385"/>
                    </a:lnTo>
                    <a:lnTo>
                      <a:pt x="601000" y="599591"/>
                    </a:lnTo>
                    <a:lnTo>
                      <a:pt x="630730" y="565641"/>
                    </a:lnTo>
                    <a:lnTo>
                      <a:pt x="656015" y="527898"/>
                    </a:lnTo>
                    <a:lnTo>
                      <a:pt x="676387" y="486725"/>
                    </a:lnTo>
                    <a:lnTo>
                      <a:pt x="691378" y="442487"/>
                    </a:lnTo>
                    <a:lnTo>
                      <a:pt x="700521" y="395546"/>
                    </a:lnTo>
                    <a:lnTo>
                      <a:pt x="703294" y="347806"/>
                    </a:lnTo>
                    <a:lnTo>
                      <a:pt x="699731" y="301234"/>
                    </a:lnTo>
                    <a:lnTo>
                      <a:pt x="690195" y="256299"/>
                    </a:lnTo>
                    <a:lnTo>
                      <a:pt x="675048" y="213469"/>
                    </a:lnTo>
                    <a:lnTo>
                      <a:pt x="654656" y="173212"/>
                    </a:lnTo>
                    <a:lnTo>
                      <a:pt x="629381" y="135996"/>
                    </a:lnTo>
                    <a:lnTo>
                      <a:pt x="599586" y="102289"/>
                    </a:lnTo>
                    <a:lnTo>
                      <a:pt x="565636" y="72560"/>
                    </a:lnTo>
                    <a:lnTo>
                      <a:pt x="527894" y="47275"/>
                    </a:lnTo>
                    <a:lnTo>
                      <a:pt x="486722" y="26904"/>
                    </a:lnTo>
                    <a:lnTo>
                      <a:pt x="442485" y="11913"/>
                    </a:lnTo>
                    <a:lnTo>
                      <a:pt x="395546" y="2773"/>
                    </a:lnTo>
                    <a:lnTo>
                      <a:pt x="347806" y="0"/>
                    </a:lnTo>
                    <a:close/>
                  </a:path>
                </a:pathLst>
              </a:custGeom>
              <a:solidFill>
                <a:srgbClr val="BDAA7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8822893" y="616402"/>
                <a:ext cx="288025" cy="273499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18827603" y="748015"/>
                <a:ext cx="279400" cy="318770"/>
              </a:xfrm>
              <a:custGeom>
                <a:avLst/>
                <a:gdLst/>
                <a:ahLst/>
                <a:cxnLst/>
                <a:rect l="l" t="t" r="r" b="b"/>
                <a:pathLst>
                  <a:path w="279400" h="318769">
                    <a:moveTo>
                      <a:pt x="0" y="41579"/>
                    </a:moveTo>
                    <a:lnTo>
                      <a:pt x="0" y="236621"/>
                    </a:lnTo>
                    <a:lnTo>
                      <a:pt x="142100" y="318482"/>
                    </a:lnTo>
                  </a:path>
                  <a:path w="279400" h="318769">
                    <a:moveTo>
                      <a:pt x="95850" y="109399"/>
                    </a:moveTo>
                    <a:lnTo>
                      <a:pt x="94688" y="188496"/>
                    </a:lnTo>
                    <a:lnTo>
                      <a:pt x="46825" y="162686"/>
                    </a:lnTo>
                    <a:lnTo>
                      <a:pt x="47223" y="68531"/>
                    </a:lnTo>
                  </a:path>
                  <a:path w="279400" h="318769">
                    <a:moveTo>
                      <a:pt x="95850" y="109399"/>
                    </a:moveTo>
                    <a:lnTo>
                      <a:pt x="96196" y="109598"/>
                    </a:lnTo>
                  </a:path>
                  <a:path w="279400" h="318769">
                    <a:moveTo>
                      <a:pt x="144079" y="137179"/>
                    </a:moveTo>
                    <a:lnTo>
                      <a:pt x="144100" y="137158"/>
                    </a:lnTo>
                  </a:path>
                  <a:path w="279400" h="318769">
                    <a:moveTo>
                      <a:pt x="142100" y="318482"/>
                    </a:moveTo>
                    <a:lnTo>
                      <a:pt x="279017" y="238935"/>
                    </a:lnTo>
                    <a:lnTo>
                      <a:pt x="278609" y="0"/>
                    </a:lnTo>
                  </a:path>
                </a:pathLst>
              </a:custGeom>
              <a:ln w="9413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3" name="object 1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8964997" y="771119"/>
                <a:ext cx="97714" cy="300085"/>
              </a:xfrm>
              <a:prstGeom prst="rect">
                <a:avLst/>
              </a:prstGeom>
            </p:spPr>
          </p:pic>
        </p:grpSp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429834" y="549794"/>
            <a:ext cx="1385093" cy="79873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03119" y="525416"/>
            <a:ext cx="1420931" cy="7145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DF7FB8-2AD1-5C4B-B74E-9488BE64571A}"/>
              </a:ext>
            </a:extLst>
          </p:cNvPr>
          <p:cNvSpPr txBox="1"/>
          <p:nvPr/>
        </p:nvSpPr>
        <p:spPr>
          <a:xfrm>
            <a:off x="14624050" y="6111875"/>
            <a:ext cx="4438661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endParaRPr lang="en-IL" dirty="0"/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7330CFB3-BEE1-E082-5C9B-00A71993A6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493" y="591092"/>
            <a:ext cx="1291656" cy="751270"/>
          </a:xfrm>
          <a:prstGeom prst="rect">
            <a:avLst/>
          </a:prstGeom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71F3ED12-A955-0DE7-CBD9-330ADB63A4B6}"/>
              </a:ext>
            </a:extLst>
          </p:cNvPr>
          <p:cNvSpPr txBox="1"/>
          <p:nvPr/>
        </p:nvSpPr>
        <p:spPr>
          <a:xfrm>
            <a:off x="1139375" y="3727842"/>
            <a:ext cx="18166006" cy="32932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800" b="1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הצגת יוזמות התחדשות עירונית</a:t>
            </a:r>
          </a:p>
          <a:p>
            <a:pPr algn="r"/>
            <a:r>
              <a:rPr lang="he-IL" sz="40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כתובת המתחם</a:t>
            </a:r>
          </a:p>
          <a:p>
            <a:pPr algn="r"/>
            <a:r>
              <a:rPr lang="he-IL" sz="40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שכונה</a:t>
            </a:r>
          </a:p>
          <a:p>
            <a:pPr algn="r"/>
            <a:r>
              <a:rPr lang="he-IL" sz="40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תאריך</a:t>
            </a:r>
          </a:p>
          <a:p>
            <a:pPr algn="r"/>
            <a:endParaRPr lang="he-IL" sz="4000" b="1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39120" y="891487"/>
            <a:ext cx="5426710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פרטי המתחם</a:t>
            </a:r>
            <a:endParaRPr sz="4800" spc="300" dirty="0">
              <a:latin typeface="Heebo-Medium"/>
              <a:cs typeface="Heebo-Medium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FA3B1E8-FA16-9EB0-FA9C-F75C265AB45B}"/>
              </a:ext>
            </a:extLst>
          </p:cNvPr>
          <p:cNvSpPr txBox="1"/>
          <p:nvPr/>
        </p:nvSpPr>
        <p:spPr>
          <a:xfrm>
            <a:off x="16001254" y="1797398"/>
            <a:ext cx="2664576" cy="267765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יזם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מנהל פרויקט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אדריכל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שמאי התכנית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יועץ חברתי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יועץ תנועה וכבישים</a:t>
            </a:r>
          </a:p>
          <a:p>
            <a:pPr algn="r" rtl="1"/>
            <a:endParaRPr lang="he-IL" sz="2400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851366A0-6910-6906-260C-4F8E70A61F78}"/>
              </a:ext>
            </a:extLst>
          </p:cNvPr>
          <p:cNvSpPr txBox="1"/>
          <p:nvPr/>
        </p:nvSpPr>
        <p:spPr>
          <a:xfrm>
            <a:off x="8524257" y="1797398"/>
            <a:ext cx="5128391" cy="821763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שם המתחם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יחידות דיור נכנסות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יחידות דיור מוצעות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מצב קיים:</a:t>
            </a:r>
          </a:p>
          <a:p>
            <a:pPr algn="r" rtl="1"/>
            <a:endParaRPr lang="he-IL" sz="2400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מס יחידות המשמשות כגני ילדים: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מס יחידות המשמשות למסחר ותעסוקה: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מס יחידות המשמשות למבני ציבור:</a:t>
            </a:r>
          </a:p>
          <a:p>
            <a:pPr algn="r" rtl="1"/>
            <a:endParaRPr lang="he-IL" sz="2400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תוספת יח"ד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מכפיל יח"ד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תוספת מ"ר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מכפיל מ"ר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גושים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חלקות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גודל יח"ד קיים ממוצע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שטח המתחם בדונם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שטח סחיר בדונם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צפיפות לדונם ברוטו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צפיפות לדונם נטו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ייעודים קיימים</a:t>
            </a:r>
          </a:p>
          <a:p>
            <a:pPr algn="r" rtl="1"/>
            <a:endParaRPr lang="he-IL" sz="2400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941F04E9-3386-E1E3-9F13-0BB5C2CBAAE0}"/>
              </a:ext>
            </a:extLst>
          </p:cNvPr>
          <p:cNvSpPr txBox="1"/>
          <p:nvPr/>
        </p:nvSpPr>
        <p:spPr>
          <a:xfrm>
            <a:off x="3931370" y="1773139"/>
            <a:ext cx="2986715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כתובת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מספר בניינים קיימים</a:t>
            </a:r>
          </a:p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מספר בניינים להריסה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C3CC009C-6258-F689-831E-8F2CC60D044B}"/>
              </a:ext>
            </a:extLst>
          </p:cNvPr>
          <p:cNvSpPr/>
          <p:nvPr/>
        </p:nvSpPr>
        <p:spPr>
          <a:xfrm>
            <a:off x="1034893" y="7910731"/>
            <a:ext cx="673293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יש למלא את כל הפרטים ללא דילוגים</a:t>
            </a:r>
            <a:endParaRPr lang="en-US" sz="3200" b="1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2800" b="1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לא תתקבל מצגת עם פרטים חסרים</a:t>
            </a:r>
            <a:endParaRPr lang="he-IL" sz="2800" b="1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2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383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262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142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21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4901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780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4659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5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94538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64418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42977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4177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-5627" y="-50891"/>
            <a:ext cx="20106005" cy="11309350"/>
            <a:chOff x="-1795" y="0"/>
            <a:chExt cx="20106005" cy="11309350"/>
          </a:xfrm>
        </p:grpSpPr>
        <p:sp>
          <p:nvSpPr>
            <p:cNvPr id="15" name="object 15"/>
            <p:cNvSpPr/>
            <p:nvPr/>
          </p:nvSpPr>
          <p:spPr>
            <a:xfrm>
              <a:off x="19740565" y="11252638"/>
              <a:ext cx="182880" cy="50800"/>
            </a:xfrm>
            <a:custGeom>
              <a:avLst/>
              <a:gdLst/>
              <a:ahLst/>
              <a:cxnLst/>
              <a:rect l="l" t="t" r="r" b="b"/>
              <a:pathLst>
                <a:path w="182880" h="50800">
                  <a:moveTo>
                    <a:pt x="93714" y="0"/>
                  </a:moveTo>
                  <a:lnTo>
                    <a:pt x="91337" y="0"/>
                  </a:lnTo>
                  <a:lnTo>
                    <a:pt x="88960" y="0"/>
                  </a:lnTo>
                  <a:lnTo>
                    <a:pt x="86583" y="617"/>
                  </a:lnTo>
                  <a:lnTo>
                    <a:pt x="0" y="50605"/>
                  </a:lnTo>
                  <a:lnTo>
                    <a:pt x="55034" y="50605"/>
                  </a:lnTo>
                  <a:lnTo>
                    <a:pt x="91337" y="29643"/>
                  </a:lnTo>
                  <a:lnTo>
                    <a:pt x="127640" y="50605"/>
                  </a:lnTo>
                  <a:lnTo>
                    <a:pt x="182675" y="50605"/>
                  </a:lnTo>
                  <a:lnTo>
                    <a:pt x="96091" y="617"/>
                  </a:lnTo>
                  <a:lnTo>
                    <a:pt x="93714" y="0"/>
                  </a:lnTo>
                  <a:close/>
                </a:path>
              </a:pathLst>
            </a:custGeom>
            <a:solidFill>
              <a:srgbClr val="1E436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sz="10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95" y="0"/>
              <a:ext cx="20105897" cy="11308787"/>
            </a:xfrm>
            <a:prstGeom prst="rect">
              <a:avLst/>
            </a:prstGeom>
          </p:spPr>
        </p:pic>
      </p:grpSp>
      <p:sp>
        <p:nvSpPr>
          <p:cNvPr id="19" name="מלבן 18">
            <a:extLst>
              <a:ext uri="{FF2B5EF4-FFF2-40B4-BE49-F238E27FC236}">
                <a16:creationId xmlns:a16="http://schemas.microsoft.com/office/drawing/2014/main" id="{3EEFD1A3-3709-B078-8304-8A5565318709}"/>
              </a:ext>
            </a:extLst>
          </p:cNvPr>
          <p:cNvSpPr/>
          <p:nvPr/>
        </p:nvSpPr>
        <p:spPr>
          <a:xfrm>
            <a:off x="-5628" y="10047163"/>
            <a:ext cx="20113449" cy="1313713"/>
          </a:xfrm>
          <a:prstGeom prst="rect">
            <a:avLst/>
          </a:prstGeom>
          <a:solidFill>
            <a:srgbClr val="1E4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6FF273DB-5346-CFA3-3920-27C619933C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8" t="17088" b="17393"/>
          <a:stretch/>
        </p:blipFill>
        <p:spPr>
          <a:xfrm>
            <a:off x="774466" y="8898605"/>
            <a:ext cx="1971947" cy="1841261"/>
          </a:xfrm>
          <a:prstGeom prst="rect">
            <a:avLst/>
          </a:prstGeom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ECFA7581-C01F-06E6-3367-2C07BAB283B1}"/>
              </a:ext>
            </a:extLst>
          </p:cNvPr>
          <p:cNvSpPr txBox="1"/>
          <p:nvPr/>
        </p:nvSpPr>
        <p:spPr>
          <a:xfrm>
            <a:off x="13940482" y="830139"/>
            <a:ext cx="512977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96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תכנון</a:t>
            </a:r>
          </a:p>
        </p:txBody>
      </p:sp>
    </p:spTree>
    <p:extLst>
      <p:ext uri="{BB962C8B-B14F-4D97-AF65-F5344CB8AC3E}">
        <p14:creationId xmlns:p14="http://schemas.microsoft.com/office/powerpoint/2010/main" val="290957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מיקום המתחם בעיר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915339" y="7045603"/>
            <a:ext cx="8273419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על גבי תצ"א של העיר</a:t>
            </a:r>
          </a:p>
          <a:p>
            <a:pPr algn="ctr"/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97CE4DB-A6E8-9156-56FF-838DED029CF3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23600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מיקום המתחם ברובע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735003" y="7045603"/>
            <a:ext cx="8634095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על גבי תצ"א של הרובע</a:t>
            </a:r>
          </a:p>
          <a:p>
            <a:pPr algn="ctr"/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10FBE652-257E-88BD-4E48-08756A434B48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87664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מיקום המתחם בשכונה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359903" y="7045603"/>
            <a:ext cx="938430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על גבי תצ"א של השכונה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סימון צירי תנועה ראשיים וקווי </a:t>
            </a:r>
            <a:r>
              <a:rPr lang="he-IL" sz="4000" b="0" cap="none" spc="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רק"ל</a:t>
            </a:r>
            <a:r>
              <a:rPr lang="he-IL" sz="40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סמוכים</a:t>
            </a:r>
            <a:endParaRPr lang="he-IL" sz="54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25AF43CC-9787-B361-6986-D9C0174CF07D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22509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קו כחול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6885160" y="7045603"/>
            <a:ext cx="6333785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תצ"א של </a:t>
            </a:r>
            <a:r>
              <a:rPr lang="he-IL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המתחם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D2FC920-9CBB-F155-929E-DF59C294B531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95956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תוכנית מתאר 2000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4108763" y="7045603"/>
            <a:ext cx="11886588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סימון המתחם על רקע תוכנית מתאר 2000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22B1438A-07CE-66D1-9B19-90718593998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19500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תוכנית אב שכונתית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4085522" y="7045603"/>
            <a:ext cx="11933074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סימון המתחם על רקע תוכנית אב שכונתית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גבול המתחם מודגש (קו כחול)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[מוצפן]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F0305412-1F19-F41F-95A1-F2C0259D9FF2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13370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רקע תכנוני נוסף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4939124" y="7045603"/>
            <a:ext cx="1022587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למדיניות נוספת רלבנטית: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כגון: 10038 מדיניות </a:t>
            </a:r>
            <a:r>
              <a:rPr lang="he-IL" sz="400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רק"ל</a:t>
            </a:r>
            <a:endParaRPr lang="he-IL" sz="40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8FFA948F-9290-FB32-78D3-D8B0F5E4FC6D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49754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מצב מאושר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407212" y="7045603"/>
            <a:ext cx="9289723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קומפילציית ייעודי קרקע במתחם</a:t>
            </a:r>
          </a:p>
          <a:p>
            <a:pPr algn="ctr" rtl="1"/>
            <a:r>
              <a:rPr lang="he-IL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רשימת תוכניות החלות במתחם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200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שב"צ</a:t>
            </a:r>
            <a:r>
              <a:rPr lang="he-IL" sz="2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</a:t>
            </a:r>
            <a:r>
              <a:rPr lang="he-IL" sz="200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שצ"פ</a:t>
            </a:r>
            <a:r>
              <a:rPr lang="he-IL" sz="2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מסחר וכו' פירוט דונמים לכל ייעוד</a:t>
            </a:r>
            <a:endParaRPr lang="he-IL" sz="20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8196C22-AC45-59C8-7052-6A8B77FD0A8D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264816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מצב קיים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4838939" y="7045603"/>
            <a:ext cx="10426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תצלומי מבנים קיימים במספר מבטים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274891F-4C40-B165-6B9B-F4B763FB1FE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268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מצב קיים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607573" y="7045603"/>
            <a:ext cx="8888973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טיפולוג</a:t>
            </a:r>
            <a:r>
              <a:rPr lang="he-IL" sz="540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יית</a:t>
            </a:r>
            <a:r>
              <a:rPr lang="he-IL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בינוי בליווי תצלומים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C58F61BE-001C-65E6-9330-C23D15D6D384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61731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הקשר עירוני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121871" y="7045603"/>
            <a:ext cx="9860392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לחיבור למרחב השכונתי:</a:t>
            </a:r>
          </a:p>
          <a:p>
            <a:pPr algn="ctr" rtl="1"/>
            <a:r>
              <a:rPr lang="he-IL" sz="5400" b="1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מאקרו</a:t>
            </a:r>
          </a:p>
          <a:p>
            <a:pPr algn="ctr" rtl="1"/>
            <a:r>
              <a:rPr lang="he-IL" sz="400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תוכניות נוספות בסביבה (</a:t>
            </a:r>
            <a:r>
              <a:rPr lang="en-US" sz="400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GIS</a:t>
            </a:r>
            <a:r>
              <a:rPr lang="en-US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</a:t>
            </a: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עירונית</a:t>
            </a:r>
            <a:r>
              <a:rPr lang="en-US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(</a:t>
            </a:r>
          </a:p>
          <a:p>
            <a:pPr algn="ctr" rtl="1"/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כולל תוכניות להתחדשות עירונית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74E6643-1147-44DA-27CF-1F1731F55E44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868614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הקשר עירוני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121871" y="7045603"/>
            <a:ext cx="9860392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לחיבור למרחב השכונתי:</a:t>
            </a:r>
          </a:p>
          <a:p>
            <a:pPr algn="ctr" rtl="1"/>
            <a:r>
              <a:rPr lang="he-IL" sz="5400" b="1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מיקרו</a:t>
            </a:r>
          </a:p>
          <a:p>
            <a:pPr algn="ctr" rtl="1"/>
            <a:r>
              <a:rPr lang="he-IL" sz="400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תוכניות נוספות בסביבה (</a:t>
            </a:r>
            <a:r>
              <a:rPr lang="en-US" sz="400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GIS</a:t>
            </a:r>
            <a:r>
              <a:rPr lang="en-US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</a:t>
            </a: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 עירונית</a:t>
            </a:r>
            <a:r>
              <a:rPr lang="en-US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(</a:t>
            </a:r>
          </a:p>
          <a:p>
            <a:pPr algn="ctr" rtl="1"/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כולל תוכניות להתחדשות עירונית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47A4153-3867-300A-1D8E-5BCC8A7E8041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666828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הקשר עירוני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324651" y="7045603"/>
            <a:ext cx="945483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לחיבור למרחב העירוני: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רציפות שטחים ירוקים</a:t>
            </a:r>
          </a:p>
          <a:p>
            <a:pPr algn="ctr" rtl="1"/>
            <a:r>
              <a:rPr lang="he-IL" sz="40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קישוריות </a:t>
            </a:r>
            <a:r>
              <a:rPr lang="he-IL" sz="4000" b="0" cap="none" spc="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והליכתיות</a:t>
            </a:r>
            <a:br>
              <a:rPr lang="en-US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DFA3ED4-C1C3-2702-430A-F2E17BFBCB2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34618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הקשר עירוני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324651" y="7045603"/>
            <a:ext cx="9454831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לחיבור למרחב העירוני: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מוסדות ציבור בסביבת המתחם</a:t>
            </a:r>
            <a:endParaRPr lang="he-IL" sz="3200" b="0" cap="none" spc="0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61A2347E-60E4-3279-AA10-92AF80900FF1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3664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תנועה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79C158D7-6280-D7CC-D21F-0765952168DF}"/>
              </a:ext>
            </a:extLst>
          </p:cNvPr>
          <p:cNvSpPr/>
          <p:nvPr/>
        </p:nvSpPr>
        <p:spPr>
          <a:xfrm>
            <a:off x="437570" y="1428593"/>
            <a:ext cx="7328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400" b="0" cap="none" spc="0" dirty="0">
                <a:ln w="0"/>
                <a:solidFill>
                  <a:srgbClr val="1E436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ebo" pitchFamily="2" charset="-79"/>
                <a:cs typeface="Heebo" pitchFamily="2" charset="-79"/>
              </a:rPr>
              <a:t>צפון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B353F47D-A510-3EB1-17B1-00D62DA1CC38}"/>
              </a:ext>
            </a:extLst>
          </p:cNvPr>
          <p:cNvSpPr/>
          <p:nvPr/>
        </p:nvSpPr>
        <p:spPr>
          <a:xfrm rot="16200000">
            <a:off x="299089" y="539103"/>
            <a:ext cx="1009856" cy="826246"/>
          </a:xfrm>
          <a:prstGeom prst="chevron">
            <a:avLst>
              <a:gd name="adj" fmla="val 72757"/>
            </a:avLst>
          </a:prstGeom>
          <a:noFill/>
          <a:ln>
            <a:solidFill>
              <a:srgbClr val="1E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585943" y="7045603"/>
            <a:ext cx="8932252" cy="21544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התייחסות נגישות תחבורתית:</a:t>
            </a:r>
            <a:br>
              <a:rPr lang="en-US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יש להציג על גבי תצ"א מרחק מתחנות </a:t>
            </a:r>
            <a:r>
              <a:rPr lang="he-IL" sz="4000" dirty="0" err="1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רק"ל</a:t>
            </a:r>
            <a:br>
              <a:rPr lang="en-US" sz="32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</a:br>
            <a:r>
              <a:rPr lang="he-IL" sz="40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ונתיבי תחבורה ציבורית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A3793621-B0E7-1960-0445-24A86F3E0EEE}"/>
              </a:ext>
            </a:extLst>
          </p:cNvPr>
          <p:cNvSpPr/>
          <p:nvPr/>
        </p:nvSpPr>
        <p:spPr>
          <a:xfrm>
            <a:off x="13108814" y="6583938"/>
            <a:ext cx="9941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2400" b="0" cap="none" spc="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מקרא: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8C31F4A2-BBBB-A49B-FF77-3B8604F1E4DB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53597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פרוגרמה ראשונית</a:t>
            </a:r>
            <a:endParaRPr sz="48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EB0DE7-483E-1C8E-5496-F45B2C2FA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6507" y="2108561"/>
            <a:ext cx="15451083" cy="7464171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898986-C32A-A1C4-1F00-360BB8950FD8}"/>
              </a:ext>
            </a:extLst>
          </p:cNvPr>
          <p:cNvSpPr/>
          <p:nvPr/>
        </p:nvSpPr>
        <p:spPr>
          <a:xfrm>
            <a:off x="5696555" y="7045603"/>
            <a:ext cx="87110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he-IL" sz="5400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פרוגרמה ראשונית לצרכי ציבור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43A6C0D3-7ACD-3CFC-A2F5-0C8BF4608E2F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78156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162031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עקרונות התכנון להגדרת הקו הכחול:</a:t>
            </a:r>
            <a:br>
              <a:rPr lang="he-IL" sz="4800" dirty="0"/>
            </a:br>
            <a:endParaRPr sz="4800" b="0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B1FFC95B-EA83-8D9A-84E4-4DDF55EBBC49}"/>
              </a:ext>
            </a:extLst>
          </p:cNvPr>
          <p:cNvSpPr/>
          <p:nvPr/>
        </p:nvSpPr>
        <p:spPr>
          <a:xfrm>
            <a:off x="6636894" y="2990379"/>
            <a:ext cx="12027716" cy="298543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he-IL" sz="4000" b="1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יש להציג:</a:t>
            </a:r>
          </a:p>
          <a:p>
            <a:pPr algn="r" rtl="1"/>
            <a:endParaRPr lang="he-IL" sz="4000" b="1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הצגת הקו הכחול על רקע פרויקטים במרחב. 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הסבר על הלוגיקה של הקו הכחול (בהתאם לעקרונות התכנון).</a:t>
            </a:r>
            <a:endParaRPr lang="en-US" sz="3600" dirty="0">
              <a:solidFill>
                <a:srgbClr val="1E436F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מדוע אלו גבולות הפרויקט ברמה התכנונית?</a:t>
            </a:r>
            <a:endParaRPr lang="en-US" sz="3600" dirty="0">
              <a:solidFill>
                <a:srgbClr val="1E436F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F2C2C64-11C0-263C-53E8-867525327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9202" y="2774355"/>
            <a:ext cx="11109919" cy="553998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FD3485AD-FE85-2B8E-899C-7027DA1F21E8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895457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162031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הקו הכחול במרחב:</a:t>
            </a:r>
            <a:br>
              <a:rPr lang="he-IL" sz="4800" dirty="0"/>
            </a:br>
            <a:endParaRPr sz="4800" b="0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B1FFC95B-EA83-8D9A-84E4-4DDF55EBBC49}"/>
              </a:ext>
            </a:extLst>
          </p:cNvPr>
          <p:cNvSpPr/>
          <p:nvPr/>
        </p:nvSpPr>
        <p:spPr>
          <a:xfrm>
            <a:off x="13529121" y="2990379"/>
            <a:ext cx="5135489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he-IL" sz="4000" b="1" dirty="0">
                <a:ln w="0"/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יש להציג:</a:t>
            </a:r>
          </a:p>
          <a:p>
            <a:pPr algn="r" rtl="1"/>
            <a:endParaRPr lang="he-IL" sz="4000" b="1" dirty="0">
              <a:ln w="0"/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אלו פרויקטים קיימים ועתידיים יש במרחב.</a:t>
            </a:r>
            <a:endParaRPr lang="en-US" sz="3600" dirty="0">
              <a:solidFill>
                <a:srgbClr val="1E436F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הצגה </a:t>
            </a:r>
            <a:r>
              <a:rPr lang="he-IL" sz="3600" b="1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בחתך</a:t>
            </a: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 רוחב ואורך עתידי ועכשווי, עם סימון הקו הכחול </a:t>
            </a:r>
          </a:p>
          <a:p>
            <a:pPr marL="571500" lvl="0" indent="-571500" algn="r" rtl="1">
              <a:buFont typeface="Arial" panose="020B0604020202020204" pitchFamily="34" charset="0"/>
              <a:buChar char="•"/>
            </a:pPr>
            <a:r>
              <a:rPr lang="he-IL" sz="3600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הצגה </a:t>
            </a:r>
            <a:r>
              <a:rPr lang="he-IL" sz="3600" b="1" dirty="0">
                <a:solidFill>
                  <a:srgbClr val="1E436F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בתוכנית</a:t>
            </a:r>
            <a:endParaRPr lang="en-US" sz="3600" b="1" dirty="0">
              <a:solidFill>
                <a:srgbClr val="1E436F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A0985D9-9E5D-646F-D3AC-1869D2ED4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9202" y="2774355"/>
            <a:ext cx="11109919" cy="6466510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588EB6C1-1980-9D61-A44A-787179C95EA5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843341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9489" y="952226"/>
            <a:ext cx="17225121" cy="881652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 algn="r" rtl="1">
              <a:lnSpc>
                <a:spcPct val="100000"/>
              </a:lnSpc>
              <a:spcBef>
                <a:spcPts val="1115"/>
              </a:spcBef>
            </a:pPr>
            <a:r>
              <a:rPr lang="he-IL" sz="4800" dirty="0"/>
              <a:t>מיפוי וניתוח אורבני של הסביבה</a:t>
            </a:r>
            <a:endParaRPr sz="4800" b="0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BD0E365-5B66-8CC0-4636-4E53EF5514B8}"/>
              </a:ext>
            </a:extLst>
          </p:cNvPr>
          <p:cNvSpPr txBox="1"/>
          <p:nvPr/>
        </p:nvSpPr>
        <p:spPr>
          <a:xfrm>
            <a:off x="3427314" y="2270299"/>
            <a:ext cx="14905656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4000" b="1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יש להציג על גבי מפה את הקו הכחול ואת סביבתו בניתוח אורבני </a:t>
            </a:r>
          </a:p>
          <a:p>
            <a:pPr algn="r" rtl="1"/>
            <a:endParaRPr lang="he-IL" sz="2400" b="1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2400" b="1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2400" b="1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3000" b="1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לדוגמא: </a:t>
            </a:r>
          </a:p>
          <a:p>
            <a:pPr algn="r" rtl="1"/>
            <a:endParaRPr lang="he-IL" sz="2400" b="1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תחנות תחב"צ.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רחוב כלל עירוני כולל ציר רק"ל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רחוב שכונתי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צירי הליכה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גובה בינוי קיים גובל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גובה קיים בהיקף התוכנית</a:t>
            </a:r>
          </a:p>
          <a:p>
            <a:pPr marL="342900" indent="-342900" algn="r" rtl="1">
              <a:buAutoNum type="arabicPeriod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מעברי חציה קיימים</a:t>
            </a:r>
          </a:p>
          <a:p>
            <a:pPr marL="342900" indent="-342900" algn="r" rtl="1">
              <a:buAutoNum type="arabicPeriod"/>
            </a:pPr>
            <a:endParaRPr lang="he-IL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1589399-9231-5DD8-2CE2-8B4DD0B9C40E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CD05529-79FF-B3B2-729F-C6ACCFB75D8E}"/>
              </a:ext>
            </a:extLst>
          </p:cNvPr>
          <p:cNvSpPr txBox="1"/>
          <p:nvPr/>
        </p:nvSpPr>
        <p:spPr>
          <a:xfrm>
            <a:off x="2059162" y="3998492"/>
            <a:ext cx="95655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8. תובנות ועקרונות תכנון .</a:t>
            </a:r>
          </a:p>
          <a:p>
            <a:pPr lvl="2" algn="r" rtl="1"/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הזדמנויות ל: 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חזית מסחרית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יצירת מרחב ציבורי איכותי עם דופן פעילה בזיקה </a:t>
            </a:r>
            <a:r>
              <a:rPr lang="he-IL" sz="2400" dirty="0" err="1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לרק"ל</a:t>
            </a:r>
            <a:endParaRPr lang="he-IL" sz="2400" dirty="0">
              <a:solidFill>
                <a:srgbClr val="1E436F"/>
              </a:solidFill>
              <a:latin typeface="Heebo" pitchFamily="2" charset="-79"/>
              <a:cs typeface="Heebo" pitchFamily="2" charset="-79"/>
            </a:endParaRP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נפח בניה גבוה כדופן לכיכר עירונית וציון כניסה לשכונה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ניצול מירבי של נוף פתוח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מתאים לבינוי מרקמי, בזיקה להיררכית הרחוב השכונתי ולבינוי מרקמי קיים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מיקום המרחב הציבורי לאורך ציר הליכה ראשי</a:t>
            </a:r>
          </a:p>
          <a:p>
            <a:pPr marL="1200150" lvl="2" indent="-285750" algn="r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rgbClr val="1E436F"/>
                </a:solidFill>
                <a:latin typeface="Heebo" pitchFamily="2" charset="-79"/>
                <a:cs typeface="Heebo" pitchFamily="2" charset="-79"/>
              </a:rPr>
              <a:t>בינוי מגשר בין מפלסי הרחוב</a:t>
            </a:r>
          </a:p>
        </p:txBody>
      </p:sp>
    </p:spTree>
    <p:extLst>
      <p:ext uri="{BB962C8B-B14F-4D97-AF65-F5344CB8AC3E}">
        <p14:creationId xmlns:p14="http://schemas.microsoft.com/office/powerpoint/2010/main" val="3936577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2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383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262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142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21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4901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780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4659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5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94538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64418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42977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4177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1366" y="25763"/>
            <a:ext cx="20106005" cy="11309350"/>
            <a:chOff x="-1795" y="0"/>
            <a:chExt cx="20106005" cy="11309350"/>
          </a:xfrm>
        </p:grpSpPr>
        <p:sp>
          <p:nvSpPr>
            <p:cNvPr id="15" name="object 15"/>
            <p:cNvSpPr/>
            <p:nvPr/>
          </p:nvSpPr>
          <p:spPr>
            <a:xfrm>
              <a:off x="19740565" y="11252638"/>
              <a:ext cx="182880" cy="50800"/>
            </a:xfrm>
            <a:custGeom>
              <a:avLst/>
              <a:gdLst/>
              <a:ahLst/>
              <a:cxnLst/>
              <a:rect l="l" t="t" r="r" b="b"/>
              <a:pathLst>
                <a:path w="182880" h="50800">
                  <a:moveTo>
                    <a:pt x="93714" y="0"/>
                  </a:moveTo>
                  <a:lnTo>
                    <a:pt x="91337" y="0"/>
                  </a:lnTo>
                  <a:lnTo>
                    <a:pt x="88960" y="0"/>
                  </a:lnTo>
                  <a:lnTo>
                    <a:pt x="86583" y="617"/>
                  </a:lnTo>
                  <a:lnTo>
                    <a:pt x="0" y="50605"/>
                  </a:lnTo>
                  <a:lnTo>
                    <a:pt x="55034" y="50605"/>
                  </a:lnTo>
                  <a:lnTo>
                    <a:pt x="91337" y="29643"/>
                  </a:lnTo>
                  <a:lnTo>
                    <a:pt x="127640" y="50605"/>
                  </a:lnTo>
                  <a:lnTo>
                    <a:pt x="182675" y="50605"/>
                  </a:lnTo>
                  <a:lnTo>
                    <a:pt x="96091" y="617"/>
                  </a:lnTo>
                  <a:lnTo>
                    <a:pt x="93714" y="0"/>
                  </a:lnTo>
                  <a:close/>
                </a:path>
              </a:pathLst>
            </a:custGeom>
            <a:solidFill>
              <a:srgbClr val="1E436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sz="10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95" y="0"/>
              <a:ext cx="20105897" cy="11308787"/>
            </a:xfrm>
            <a:prstGeom prst="rect">
              <a:avLst/>
            </a:prstGeom>
          </p:spPr>
        </p:pic>
      </p:grp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84890856-9F96-0211-6199-10464A939F35}"/>
              </a:ext>
            </a:extLst>
          </p:cNvPr>
          <p:cNvSpPr txBox="1"/>
          <p:nvPr/>
        </p:nvSpPr>
        <p:spPr>
          <a:xfrm>
            <a:off x="15308634" y="830139"/>
            <a:ext cx="376162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96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חברה</a:t>
            </a:r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3EEFD1A3-3709-B078-8304-8A5565318709}"/>
              </a:ext>
            </a:extLst>
          </p:cNvPr>
          <p:cNvSpPr/>
          <p:nvPr/>
        </p:nvSpPr>
        <p:spPr>
          <a:xfrm>
            <a:off x="-5628" y="10047163"/>
            <a:ext cx="20113449" cy="1313713"/>
          </a:xfrm>
          <a:prstGeom prst="rect">
            <a:avLst/>
          </a:prstGeom>
          <a:solidFill>
            <a:srgbClr val="1E4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6FF273DB-5346-CFA3-3920-27C619933C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8" t="17088" b="17393"/>
          <a:stretch/>
        </p:blipFill>
        <p:spPr>
          <a:xfrm>
            <a:off x="774466" y="8898605"/>
            <a:ext cx="1971947" cy="1841261"/>
          </a:xfrm>
          <a:prstGeom prst="rect">
            <a:avLst/>
          </a:prstGeom>
        </p:spPr>
      </p:pic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A6CAA6CD-2E24-40B3-917B-2ED6D94C73C8}"/>
              </a:ext>
            </a:extLst>
          </p:cNvPr>
          <p:cNvSpPr txBox="1"/>
          <p:nvPr/>
        </p:nvSpPr>
        <p:spPr>
          <a:xfrm>
            <a:off x="2541662" y="3892031"/>
            <a:ext cx="1652859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36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יש לצרף בפרק זה את השקפים שמספרם 11-13 מתוך מצגת הדוח החברתי </a:t>
            </a:r>
            <a:br>
              <a:rPr lang="en-US" sz="36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</a:br>
            <a:r>
              <a:rPr lang="he-IL" sz="36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וכן שקפים שמספרם 6,7,8 מתוך מצגת עקרונות החברתיים לתכנון</a:t>
            </a:r>
          </a:p>
        </p:txBody>
      </p:sp>
    </p:spTree>
    <p:extLst>
      <p:ext uri="{BB962C8B-B14F-4D97-AF65-F5344CB8AC3E}">
        <p14:creationId xmlns:p14="http://schemas.microsoft.com/office/powerpoint/2010/main" val="1999586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835" y="500236"/>
            <a:ext cx="19182662" cy="10308879"/>
            <a:chOff x="0" y="0"/>
            <a:chExt cx="72888844" cy="43385658"/>
          </a:xfrm>
          <a:solidFill>
            <a:srgbClr val="1E436F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2888841" cy="43385659"/>
            </a:xfrm>
            <a:custGeom>
              <a:avLst/>
              <a:gdLst/>
              <a:ahLst/>
              <a:cxnLst/>
              <a:rect l="l" t="t" r="r" b="b"/>
              <a:pathLst>
                <a:path w="72888841" h="43385659">
                  <a:moveTo>
                    <a:pt x="72662783" y="0"/>
                  </a:moveTo>
                  <a:lnTo>
                    <a:pt x="0" y="0"/>
                  </a:lnTo>
                  <a:lnTo>
                    <a:pt x="0" y="43385659"/>
                  </a:lnTo>
                  <a:lnTo>
                    <a:pt x="72888841" y="43385659"/>
                  </a:lnTo>
                  <a:lnTo>
                    <a:pt x="72888841" y="0"/>
                  </a:lnTo>
                  <a:lnTo>
                    <a:pt x="72662783" y="0"/>
                  </a:lnTo>
                  <a:close/>
                  <a:moveTo>
                    <a:pt x="72662783" y="43159598"/>
                  </a:moveTo>
                  <a:lnTo>
                    <a:pt x="228600" y="43159598"/>
                  </a:lnTo>
                  <a:lnTo>
                    <a:pt x="228600" y="228600"/>
                  </a:lnTo>
                  <a:lnTo>
                    <a:pt x="72662783" y="228600"/>
                  </a:lnTo>
                  <a:lnTo>
                    <a:pt x="72662783" y="43159598"/>
                  </a:lnTo>
                  <a:close/>
                </a:path>
              </a:pathLst>
            </a:custGeom>
            <a:grpFill/>
            <a:ln>
              <a:solidFill>
                <a:srgbClr val="1E436F"/>
              </a:solidFill>
            </a:ln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7393294" y="398"/>
            <a:ext cx="2710807" cy="6219628"/>
          </a:xfrm>
          <a:prstGeom prst="rect">
            <a:avLst/>
          </a:prstGeom>
          <a:solidFill>
            <a:srgbClr val="CD0046"/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7429840" y="500237"/>
            <a:ext cx="2637715" cy="24898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3958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2.נתונים על אוכלוסיית המתחם</a:t>
            </a:r>
          </a:p>
          <a:p>
            <a:pPr rtl="1"/>
            <a:endParaRPr lang="he-IL" sz="2198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rtl="1"/>
            <a:r>
              <a:rPr lang="he-IL" sz="219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יש לתאר את האוכלוסייה הכוללת ולא רק על סמך משתתפי הסקר החברתי (על סמך טבלת מיפוי) – יש לתאר אם חסר נתונים </a:t>
            </a:r>
          </a:p>
        </p:txBody>
      </p:sp>
      <p:graphicFrame>
        <p:nvGraphicFramePr>
          <p:cNvPr id="9" name="תרשים 8">
            <a:extLst>
              <a:ext uri="{FF2B5EF4-FFF2-40B4-BE49-F238E27FC236}">
                <a16:creationId xmlns:a16="http://schemas.microsoft.com/office/drawing/2014/main" id="{F9C77CA2-E57B-4138-A18D-6A0D32161613}"/>
              </a:ext>
            </a:extLst>
          </p:cNvPr>
          <p:cNvGraphicFramePr/>
          <p:nvPr/>
        </p:nvGraphicFramePr>
        <p:xfrm>
          <a:off x="702085" y="821455"/>
          <a:ext cx="7387422" cy="7005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מלבן 13">
            <a:extLst>
              <a:ext uri="{FF2B5EF4-FFF2-40B4-BE49-F238E27FC236}">
                <a16:creationId xmlns:a16="http://schemas.microsoft.com/office/drawing/2014/main" id="{2E975806-F9AB-4C53-9080-8798D665F867}"/>
              </a:ext>
            </a:extLst>
          </p:cNvPr>
          <p:cNvSpPr/>
          <p:nvPr/>
        </p:nvSpPr>
        <p:spPr>
          <a:xfrm>
            <a:off x="8795545" y="9345309"/>
            <a:ext cx="10790722" cy="13106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**שלב זה ניתן להציג בתרשימים אך ניתן גם לא. 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** חשוב שיופיע אחוז ומספר על כל סעיף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*יש לצרף כנספח טבלת מיפוי חברתי ראשוני – הכולל פירוט דרכי התקשרות, וחתימה על הסכם - נספח 1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2DC6D948-E6B9-44AC-8F32-D4EEBAF01ECA}"/>
              </a:ext>
            </a:extLst>
          </p:cNvPr>
          <p:cNvSpPr/>
          <p:nvPr/>
        </p:nvSpPr>
        <p:spPr>
          <a:xfrm>
            <a:off x="6981843" y="992197"/>
            <a:ext cx="10052050" cy="74439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3517" b="1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צורת הבעלות והשימושים: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סך יחידות הדיור במתחם: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בעלי דירות הגרים במתחם: </a:t>
            </a:r>
            <a:r>
              <a:rPr lang="he-IL" sz="2198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 ומספר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בעלי דירות שאינם גרים במתחם: </a:t>
            </a:r>
            <a:r>
              <a:rPr lang="he-IL" sz="2198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 ומספר </a:t>
            </a: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דירות בשכירות בשכונה: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דיור ציבורי: </a:t>
            </a:r>
            <a:r>
              <a:rPr lang="he-IL" sz="2198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אחוז, מספר וחברה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מסחר: </a:t>
            </a: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מספר בעלי דירות שלהם בעלות על יותר מדירה אחת במתחם: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מספר דירות להן יש הצמדות לגן או גג: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מספר דירות בהן נעשו עבירות בניה כגון פיצול, פלישה, השתלטות על שטחים ובניה)  </a:t>
            </a: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12729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835" y="500236"/>
            <a:ext cx="19182662" cy="10308879"/>
            <a:chOff x="0" y="0"/>
            <a:chExt cx="72888844" cy="43385658"/>
          </a:xfrm>
          <a:solidFill>
            <a:srgbClr val="1E436F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72888841" cy="43385659"/>
            </a:xfrm>
            <a:custGeom>
              <a:avLst/>
              <a:gdLst/>
              <a:ahLst/>
              <a:cxnLst/>
              <a:rect l="l" t="t" r="r" b="b"/>
              <a:pathLst>
                <a:path w="72888841" h="43385659">
                  <a:moveTo>
                    <a:pt x="72662783" y="0"/>
                  </a:moveTo>
                  <a:lnTo>
                    <a:pt x="0" y="0"/>
                  </a:lnTo>
                  <a:lnTo>
                    <a:pt x="0" y="43385659"/>
                  </a:lnTo>
                  <a:lnTo>
                    <a:pt x="72888841" y="43385659"/>
                  </a:lnTo>
                  <a:lnTo>
                    <a:pt x="72888841" y="0"/>
                  </a:lnTo>
                  <a:lnTo>
                    <a:pt x="72662783" y="0"/>
                  </a:lnTo>
                  <a:close/>
                  <a:moveTo>
                    <a:pt x="72662783" y="43159598"/>
                  </a:moveTo>
                  <a:lnTo>
                    <a:pt x="228600" y="43159598"/>
                  </a:lnTo>
                  <a:lnTo>
                    <a:pt x="228600" y="228600"/>
                  </a:lnTo>
                  <a:lnTo>
                    <a:pt x="72662783" y="228600"/>
                  </a:lnTo>
                  <a:lnTo>
                    <a:pt x="72662783" y="4315959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7393294" y="398"/>
            <a:ext cx="2710807" cy="6219628"/>
          </a:xfrm>
          <a:prstGeom prst="rect">
            <a:avLst/>
          </a:prstGeom>
          <a:solidFill>
            <a:srgbClr val="CD0046"/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7429840" y="500237"/>
            <a:ext cx="2637715" cy="24898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he-IL" sz="3958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2. נתונים על אוכלוסיית המתחם</a:t>
            </a:r>
          </a:p>
          <a:p>
            <a:pPr rtl="1"/>
            <a:endParaRPr lang="he-IL" sz="2198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rtl="1"/>
            <a:r>
              <a:rPr lang="he-IL" sz="2198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יש לתאר את האוכלוסייה הכוללת ולא רק על סמך משתתפי הסקר החברתי (על סמך טבלת מיפוי) – יש לתאר אם חסר נתונים 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2E975806-F9AB-4C53-9080-8798D665F867}"/>
              </a:ext>
            </a:extLst>
          </p:cNvPr>
          <p:cNvSpPr/>
          <p:nvPr/>
        </p:nvSpPr>
        <p:spPr>
          <a:xfrm>
            <a:off x="8795545" y="9345309"/>
            <a:ext cx="10790722" cy="13106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**שלב זה ניתן להציג בתרשימים אך ניתן גם לא. 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** חשוב שיופיע אחוז ומספר על כל סעיף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algn="r" rtl="1"/>
            <a:r>
              <a:rPr lang="he-IL" sz="1979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*יש לצרף כנספח טבלת מיפוי חברתי ראשוני – הכולל פירוט דרכי התקשרות, וחתימה על הסכם - נספח 1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2DC6D948-E6B9-44AC-8F32-D4EEBAF01ECA}"/>
              </a:ext>
            </a:extLst>
          </p:cNvPr>
          <p:cNvSpPr/>
          <p:nvPr/>
        </p:nvSpPr>
        <p:spPr>
          <a:xfrm>
            <a:off x="5192318" y="992197"/>
            <a:ext cx="11841575" cy="7443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3517" b="1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אוכלוסיות ייחודיות במתחם: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אזרחים ותיקים במתחם: (65 ומעלה) </a:t>
            </a:r>
            <a:r>
              <a:rPr lang="he-IL" sz="2198" i="1" dirty="0">
                <a:solidFill>
                  <a:srgbClr val="83ACDD">
                    <a:alpha val="60000"/>
                  </a:srgb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 ומספר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צרכים מיוחדים: </a:t>
            </a:r>
            <a:r>
              <a:rPr lang="he-IL" sz="2198" i="1" dirty="0">
                <a:solidFill>
                  <a:srgbClr val="83ACDD">
                    <a:alpha val="60000"/>
                  </a:srgb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 ומספר </a:t>
            </a:r>
            <a:endParaRPr lang="he-IL" sz="2198" i="1" u="sng" dirty="0">
              <a:solidFill>
                <a:srgbClr val="83ACDD">
                  <a:alpha val="60000"/>
                </a:srgb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צביון דתי: </a:t>
            </a:r>
            <a:r>
              <a:rPr lang="he-IL" sz="2198" i="1" dirty="0">
                <a:solidFill>
                  <a:srgbClr val="83ACDD">
                    <a:alpha val="60000"/>
                  </a:srgb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אחוז חרדים, דתיים, מסורתיים, חילונים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התייחסות לקבוצות דומיננטיות שזוהו במתחם:</a:t>
            </a:r>
          </a:p>
          <a:p>
            <a:pPr algn="r" rtl="1">
              <a:lnSpc>
                <a:spcPct val="150000"/>
              </a:lnSpc>
            </a:pPr>
            <a:endParaRPr lang="he-IL" sz="2198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endParaRPr lang="he-IL" sz="2198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ממוצע מספר נפשות במשק בית: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תיאור גילאים:</a:t>
            </a: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שפות מדוברות במתחם: </a:t>
            </a:r>
          </a:p>
          <a:p>
            <a:pPr algn="r" rtl="1">
              <a:lnSpc>
                <a:spcPct val="150000"/>
              </a:lnSpc>
            </a:pPr>
            <a:r>
              <a:rPr lang="he-IL" sz="2198" u="sng" dirty="0">
                <a:solidFill>
                  <a:schemeClr val="tx1">
                    <a:alpha val="6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מספר בעלי דירה שנדרשים לתרגום חוזים: </a:t>
            </a:r>
          </a:p>
          <a:p>
            <a:pPr algn="r" rtl="1">
              <a:lnSpc>
                <a:spcPct val="150000"/>
              </a:lnSpc>
            </a:pPr>
            <a:r>
              <a:rPr lang="he-IL" sz="2198" i="1" dirty="0">
                <a:solidFill>
                  <a:srgbClr val="83ACDD">
                    <a:alpha val="60000"/>
                  </a:srgb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עוד מידע רלוונטי </a:t>
            </a:r>
          </a:p>
          <a:p>
            <a:pPr algn="r" rtl="1">
              <a:lnSpc>
                <a:spcPct val="150000"/>
              </a:lnSpc>
            </a:pPr>
            <a:endParaRPr lang="he-IL" sz="2198" u="sng" dirty="0">
              <a:solidFill>
                <a:schemeClr val="tx1">
                  <a:alpha val="60000"/>
                </a:schemeClr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B9D3958F-40AE-4503-884D-9A39DEEA4BB6}"/>
              </a:ext>
            </a:extLst>
          </p:cNvPr>
          <p:cNvGraphicFramePr/>
          <p:nvPr/>
        </p:nvGraphicFramePr>
        <p:xfrm>
          <a:off x="837671" y="1109129"/>
          <a:ext cx="5277326" cy="376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תרשים 14">
            <a:extLst>
              <a:ext uri="{FF2B5EF4-FFF2-40B4-BE49-F238E27FC236}">
                <a16:creationId xmlns:a16="http://schemas.microsoft.com/office/drawing/2014/main" id="{F39CD967-DE92-4904-AE08-3136DFA5A929}"/>
              </a:ext>
            </a:extLst>
          </p:cNvPr>
          <p:cNvGraphicFramePr/>
          <p:nvPr/>
        </p:nvGraphicFramePr>
        <p:xfrm>
          <a:off x="883364" y="5097701"/>
          <a:ext cx="4942256" cy="376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7206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397"/>
            <a:ext cx="3335482" cy="11308556"/>
          </a:xfrm>
          <a:prstGeom prst="rect">
            <a:avLst/>
          </a:prstGeom>
          <a:solidFill>
            <a:srgbClr val="86EAE9">
              <a:alpha val="29804"/>
            </a:srgbClr>
          </a:solidFill>
        </p:spPr>
        <p:txBody>
          <a:bodyPr/>
          <a:lstStyle/>
          <a:p>
            <a:endParaRPr lang="he-IL"/>
          </a:p>
        </p:txBody>
      </p:sp>
      <p:sp>
        <p:nvSpPr>
          <p:cNvPr id="3" name="AutoShape 3"/>
          <p:cNvSpPr/>
          <p:nvPr/>
        </p:nvSpPr>
        <p:spPr>
          <a:xfrm>
            <a:off x="10067254" y="397"/>
            <a:ext cx="3335482" cy="11308556"/>
          </a:xfrm>
          <a:prstGeom prst="rect">
            <a:avLst/>
          </a:prstGeom>
          <a:solidFill>
            <a:srgbClr val="37C9EF">
              <a:alpha val="29804"/>
            </a:srgbClr>
          </a:solidFill>
        </p:spPr>
        <p:txBody>
          <a:bodyPr/>
          <a:lstStyle/>
          <a:p>
            <a:endParaRPr lang="he-IL"/>
          </a:p>
        </p:txBody>
      </p:sp>
      <p:sp>
        <p:nvSpPr>
          <p:cNvPr id="4" name="AutoShape 4"/>
          <p:cNvSpPr/>
          <p:nvPr/>
        </p:nvSpPr>
        <p:spPr>
          <a:xfrm>
            <a:off x="6707449" y="397"/>
            <a:ext cx="3335482" cy="11308556"/>
          </a:xfrm>
          <a:prstGeom prst="rect">
            <a:avLst/>
          </a:prstGeom>
          <a:solidFill>
            <a:srgbClr val="37C9EF">
              <a:alpha val="29804"/>
            </a:srgbClr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5" name="AutoShape 5"/>
          <p:cNvSpPr/>
          <p:nvPr/>
        </p:nvSpPr>
        <p:spPr>
          <a:xfrm>
            <a:off x="16768621" y="397"/>
            <a:ext cx="3335482" cy="11308556"/>
          </a:xfrm>
          <a:prstGeom prst="rect">
            <a:avLst/>
          </a:prstGeom>
          <a:solidFill>
            <a:srgbClr val="13538A">
              <a:alpha val="29804"/>
            </a:srgbClr>
          </a:solidFill>
        </p:spPr>
        <p:txBody>
          <a:bodyPr/>
          <a:lstStyle/>
          <a:p>
            <a:endParaRPr lang="he-IL"/>
          </a:p>
        </p:txBody>
      </p:sp>
      <p:sp>
        <p:nvSpPr>
          <p:cNvPr id="6" name="AutoShape 6"/>
          <p:cNvSpPr/>
          <p:nvPr/>
        </p:nvSpPr>
        <p:spPr>
          <a:xfrm>
            <a:off x="13477555" y="397"/>
            <a:ext cx="3335482" cy="11308556"/>
          </a:xfrm>
          <a:prstGeom prst="rect">
            <a:avLst/>
          </a:prstGeom>
          <a:solidFill>
            <a:srgbClr val="2C92D5">
              <a:alpha val="29804"/>
            </a:srgbClr>
          </a:solidFill>
        </p:spPr>
        <p:txBody>
          <a:bodyPr/>
          <a:lstStyle/>
          <a:p>
            <a:endParaRPr lang="he-IL"/>
          </a:p>
        </p:txBody>
      </p:sp>
      <p:sp>
        <p:nvSpPr>
          <p:cNvPr id="7" name="AutoShape 7"/>
          <p:cNvSpPr/>
          <p:nvPr/>
        </p:nvSpPr>
        <p:spPr>
          <a:xfrm rot="-822989">
            <a:off x="-2831679" y="-5203124"/>
            <a:ext cx="23065004" cy="904684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he-IL" sz="2968"/>
          </a:p>
        </p:txBody>
      </p:sp>
      <p:grpSp>
        <p:nvGrpSpPr>
          <p:cNvPr id="8" name="Group 8"/>
          <p:cNvGrpSpPr/>
          <p:nvPr/>
        </p:nvGrpSpPr>
        <p:grpSpPr>
          <a:xfrm>
            <a:off x="1147307" y="5099278"/>
            <a:ext cx="1040870" cy="1668142"/>
            <a:chOff x="0" y="0"/>
            <a:chExt cx="1262459" cy="2023268"/>
          </a:xfrm>
        </p:grpSpPr>
        <p:grpSp>
          <p:nvGrpSpPr>
            <p:cNvPr id="9" name="Group 9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556884" y="49530"/>
                <a:ext cx="40711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7115" h="408940">
                    <a:moveTo>
                      <a:pt x="203558" y="0"/>
                    </a:moveTo>
                    <a:cubicBezTo>
                      <a:pt x="316126" y="503"/>
                      <a:pt x="407115" y="91900"/>
                      <a:pt x="407115" y="204470"/>
                    </a:cubicBezTo>
                    <a:cubicBezTo>
                      <a:pt x="407115" y="317040"/>
                      <a:pt x="316126" y="408437"/>
                      <a:pt x="203558" y="408940"/>
                    </a:cubicBezTo>
                    <a:cubicBezTo>
                      <a:pt x="90989" y="408437"/>
                      <a:pt x="0" y="317040"/>
                      <a:pt x="0" y="204470"/>
                    </a:cubicBezTo>
                    <a:cubicBezTo>
                      <a:pt x="0" y="91900"/>
                      <a:pt x="90989" y="503"/>
                      <a:pt x="203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  <p:txBody>
              <a:bodyPr/>
              <a:lstStyle/>
              <a:p>
                <a:endParaRPr lang="he-IL"/>
              </a:p>
            </p:txBody>
          </p:sp>
        </p:grp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0" y="0"/>
              <a:ext cx="1262459" cy="1262459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260511" y="362094"/>
              <a:ext cx="741435" cy="593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2"/>
                </a:lnSpc>
              </a:pPr>
              <a:r>
                <a:rPr lang="en-US" sz="3079" spc="310" dirty="0">
                  <a:solidFill>
                    <a:srgbClr val="FFFFFF"/>
                  </a:solidFill>
                  <a:latin typeface="Aileron Regular"/>
                </a:rPr>
                <a:t>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4464321" y="5234991"/>
            <a:ext cx="1114290" cy="282425"/>
            <a:chOff x="0" y="0"/>
            <a:chExt cx="2004282" cy="508000"/>
          </a:xfrm>
        </p:grpSpPr>
        <p:sp>
          <p:nvSpPr>
            <p:cNvPr id="15" name="Freeform 15"/>
            <p:cNvSpPr/>
            <p:nvPr/>
          </p:nvSpPr>
          <p:spPr>
            <a:xfrm>
              <a:off x="1556884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6" y="503"/>
                    <a:pt x="407115" y="91900"/>
                    <a:pt x="407115" y="204470"/>
                  </a:cubicBezTo>
                  <a:cubicBezTo>
                    <a:pt x="407115" y="317040"/>
                    <a:pt x="316126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he-IL"/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400000">
            <a:off x="4501031" y="4265208"/>
            <a:ext cx="1040870" cy="104087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715817" y="4522475"/>
            <a:ext cx="611297" cy="48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2"/>
              </a:lnSpc>
            </a:pPr>
            <a:r>
              <a:rPr lang="en-US" sz="3079" spc="310" dirty="0">
                <a:solidFill>
                  <a:srgbClr val="FFFFFF"/>
                </a:solidFill>
                <a:latin typeface="Aileron Regular"/>
              </a:rPr>
              <a:t>5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854755" y="3443053"/>
            <a:ext cx="1040870" cy="1668142"/>
            <a:chOff x="0" y="0"/>
            <a:chExt cx="1262459" cy="2023268"/>
          </a:xfrm>
        </p:grpSpPr>
        <p:grpSp>
          <p:nvGrpSpPr>
            <p:cNvPr id="20" name="Group 20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556884" y="49530"/>
                <a:ext cx="40711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7115" h="408940">
                    <a:moveTo>
                      <a:pt x="203558" y="0"/>
                    </a:moveTo>
                    <a:cubicBezTo>
                      <a:pt x="316126" y="503"/>
                      <a:pt x="407115" y="91900"/>
                      <a:pt x="407115" y="204470"/>
                    </a:cubicBezTo>
                    <a:cubicBezTo>
                      <a:pt x="407115" y="317040"/>
                      <a:pt x="316126" y="408437"/>
                      <a:pt x="203558" y="408940"/>
                    </a:cubicBezTo>
                    <a:cubicBezTo>
                      <a:pt x="90989" y="408437"/>
                      <a:pt x="0" y="317040"/>
                      <a:pt x="0" y="204470"/>
                    </a:cubicBezTo>
                    <a:cubicBezTo>
                      <a:pt x="0" y="91900"/>
                      <a:pt x="90989" y="503"/>
                      <a:pt x="203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  <p:txBody>
              <a:bodyPr/>
              <a:lstStyle/>
              <a:p>
                <a:endParaRPr lang="he-IL"/>
              </a:p>
            </p:txBody>
          </p:sp>
        </p:grpSp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0" y="0"/>
              <a:ext cx="1262459" cy="1262459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260511" y="346368"/>
              <a:ext cx="741435" cy="593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2"/>
                </a:lnSpc>
              </a:pPr>
              <a:r>
                <a:rPr lang="en-US" sz="3079" spc="310" dirty="0">
                  <a:solidFill>
                    <a:srgbClr val="FFFFFF"/>
                  </a:solidFill>
                  <a:latin typeface="Aileron Regular"/>
                </a:rPr>
                <a:t>4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208479" y="2597064"/>
            <a:ext cx="1040870" cy="1668142"/>
            <a:chOff x="0" y="0"/>
            <a:chExt cx="1262459" cy="2023268"/>
          </a:xfrm>
        </p:grpSpPr>
        <p:grpSp>
          <p:nvGrpSpPr>
            <p:cNvPr id="26" name="Group 26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556884" y="49530"/>
                <a:ext cx="40711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7115" h="408940">
                    <a:moveTo>
                      <a:pt x="203558" y="0"/>
                    </a:moveTo>
                    <a:cubicBezTo>
                      <a:pt x="316126" y="503"/>
                      <a:pt x="407115" y="91900"/>
                      <a:pt x="407115" y="204470"/>
                    </a:cubicBezTo>
                    <a:cubicBezTo>
                      <a:pt x="407115" y="317040"/>
                      <a:pt x="316126" y="408437"/>
                      <a:pt x="203558" y="408940"/>
                    </a:cubicBezTo>
                    <a:cubicBezTo>
                      <a:pt x="90989" y="408437"/>
                      <a:pt x="0" y="317040"/>
                      <a:pt x="0" y="204470"/>
                    </a:cubicBezTo>
                    <a:cubicBezTo>
                      <a:pt x="0" y="91900"/>
                      <a:pt x="90989" y="503"/>
                      <a:pt x="203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  <p:txBody>
              <a:bodyPr/>
              <a:lstStyle/>
              <a:p>
                <a:endParaRPr lang="he-IL"/>
              </a:p>
            </p:txBody>
          </p:sp>
        </p:grpSp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0" y="0"/>
              <a:ext cx="1262459" cy="1262459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260511" y="321562"/>
              <a:ext cx="741435" cy="593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2"/>
                </a:lnSpc>
              </a:pPr>
              <a:r>
                <a:rPr lang="en-US" sz="3079" spc="310" dirty="0">
                  <a:solidFill>
                    <a:srgbClr val="FFFFFF"/>
                  </a:solidFill>
                  <a:latin typeface="Aileron Regular"/>
                </a:rPr>
                <a:t>3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594280" y="1762992"/>
            <a:ext cx="1040870" cy="1668142"/>
            <a:chOff x="0" y="0"/>
            <a:chExt cx="1262459" cy="2023268"/>
          </a:xfrm>
        </p:grpSpPr>
        <p:grpSp>
          <p:nvGrpSpPr>
            <p:cNvPr id="32" name="Group 32"/>
            <p:cNvGrpSpPr/>
            <p:nvPr/>
          </p:nvGrpSpPr>
          <p:grpSpPr>
            <a:xfrm rot="5400000">
              <a:off x="-44524" y="1176240"/>
              <a:ext cx="1351507" cy="342550"/>
              <a:chOff x="0" y="0"/>
              <a:chExt cx="2004282" cy="5080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1556884" y="49530"/>
                <a:ext cx="407115" cy="408940"/>
              </a:xfrm>
              <a:custGeom>
                <a:avLst/>
                <a:gdLst/>
                <a:ahLst/>
                <a:cxnLst/>
                <a:rect l="l" t="t" r="r" b="b"/>
                <a:pathLst>
                  <a:path w="407115" h="408940">
                    <a:moveTo>
                      <a:pt x="203558" y="0"/>
                    </a:moveTo>
                    <a:cubicBezTo>
                      <a:pt x="316126" y="503"/>
                      <a:pt x="407115" y="91900"/>
                      <a:pt x="407115" y="204470"/>
                    </a:cubicBezTo>
                    <a:cubicBezTo>
                      <a:pt x="407115" y="317040"/>
                      <a:pt x="316126" y="408437"/>
                      <a:pt x="203558" y="408940"/>
                    </a:cubicBezTo>
                    <a:cubicBezTo>
                      <a:pt x="90989" y="408437"/>
                      <a:pt x="0" y="317040"/>
                      <a:pt x="0" y="204470"/>
                    </a:cubicBezTo>
                    <a:cubicBezTo>
                      <a:pt x="0" y="91900"/>
                      <a:pt x="90989" y="503"/>
                      <a:pt x="203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0" y="11430"/>
                <a:ext cx="2004282" cy="485140"/>
              </a:xfrm>
              <a:custGeom>
                <a:avLst/>
                <a:gdLst/>
                <a:ahLst/>
                <a:cxnLst/>
                <a:rect l="l" t="t" r="r" b="b"/>
                <a:pathLst>
                  <a:path w="2004282" h="485140">
                    <a:moveTo>
                      <a:pt x="1760442" y="0"/>
                    </a:moveTo>
                    <a:cubicBezTo>
                      <a:pt x="1639792" y="0"/>
                      <a:pt x="1539462" y="88900"/>
                      <a:pt x="1520412" y="204470"/>
                    </a:cubicBezTo>
                    <a:lnTo>
                      <a:pt x="0" y="204470"/>
                    </a:lnTo>
                    <a:lnTo>
                      <a:pt x="0" y="280670"/>
                    </a:lnTo>
                    <a:lnTo>
                      <a:pt x="1521682" y="280670"/>
                    </a:lnTo>
                    <a:cubicBezTo>
                      <a:pt x="1539462" y="396240"/>
                      <a:pt x="1641062" y="485140"/>
                      <a:pt x="1761712" y="485140"/>
                    </a:cubicBezTo>
                    <a:cubicBezTo>
                      <a:pt x="1896332" y="485140"/>
                      <a:pt x="2004282" y="375920"/>
                      <a:pt x="2004282" y="242570"/>
                    </a:cubicBezTo>
                    <a:cubicBezTo>
                      <a:pt x="2004282" y="107950"/>
                      <a:pt x="1895062" y="0"/>
                      <a:pt x="1760442" y="0"/>
                    </a:cubicBezTo>
                    <a:close/>
                    <a:moveTo>
                      <a:pt x="1760442" y="408940"/>
                    </a:moveTo>
                    <a:cubicBezTo>
                      <a:pt x="1669002" y="408940"/>
                      <a:pt x="1594072" y="334010"/>
                      <a:pt x="1594072" y="242570"/>
                    </a:cubicBezTo>
                    <a:cubicBezTo>
                      <a:pt x="1594072" y="151130"/>
                      <a:pt x="1669002" y="76200"/>
                      <a:pt x="1760442" y="76200"/>
                    </a:cubicBezTo>
                    <a:cubicBezTo>
                      <a:pt x="1851882" y="76200"/>
                      <a:pt x="1926812" y="151130"/>
                      <a:pt x="1926812" y="242570"/>
                    </a:cubicBezTo>
                    <a:cubicBezTo>
                      <a:pt x="1928082" y="334010"/>
                      <a:pt x="1853152" y="408940"/>
                      <a:pt x="1760442" y="4089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  <p:txBody>
              <a:bodyPr/>
              <a:lstStyle/>
              <a:p>
                <a:endParaRPr lang="he-IL"/>
              </a:p>
            </p:txBody>
          </p:sp>
        </p:grpSp>
        <p:pic>
          <p:nvPicPr>
            <p:cNvPr id="35" name="Picture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0" y="0"/>
              <a:ext cx="1262459" cy="1262459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260511" y="321562"/>
              <a:ext cx="741435" cy="593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2"/>
                </a:lnSpc>
              </a:pPr>
              <a:r>
                <a:rPr lang="en-US" sz="3079" spc="310" dirty="0">
                  <a:solidFill>
                    <a:srgbClr val="FFFFFF"/>
                  </a:solidFill>
                  <a:latin typeface="Aileron Regular"/>
                </a:rPr>
                <a:t>2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 rot="5400000">
            <a:off x="17879215" y="1910625"/>
            <a:ext cx="1114290" cy="282425"/>
            <a:chOff x="0" y="0"/>
            <a:chExt cx="2004282" cy="508000"/>
          </a:xfrm>
        </p:grpSpPr>
        <p:sp>
          <p:nvSpPr>
            <p:cNvPr id="38" name="Freeform 38"/>
            <p:cNvSpPr/>
            <p:nvPr/>
          </p:nvSpPr>
          <p:spPr>
            <a:xfrm>
              <a:off x="1556884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6" y="503"/>
                    <a:pt x="407115" y="91900"/>
                    <a:pt x="407115" y="204470"/>
                  </a:cubicBezTo>
                  <a:cubicBezTo>
                    <a:pt x="407115" y="317040"/>
                    <a:pt x="316126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0" y="11430"/>
              <a:ext cx="2004282" cy="485140"/>
            </a:xfrm>
            <a:custGeom>
              <a:avLst/>
              <a:gdLst/>
              <a:ahLst/>
              <a:cxnLst/>
              <a:rect l="l" t="t" r="r" b="b"/>
              <a:pathLst>
                <a:path w="2004282" h="485140">
                  <a:moveTo>
                    <a:pt x="1760442" y="0"/>
                  </a:moveTo>
                  <a:cubicBezTo>
                    <a:pt x="1639792" y="0"/>
                    <a:pt x="1539462" y="88900"/>
                    <a:pt x="152041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521682" y="280670"/>
                  </a:lnTo>
                  <a:cubicBezTo>
                    <a:pt x="1539462" y="396240"/>
                    <a:pt x="1641062" y="485140"/>
                    <a:pt x="1761712" y="485140"/>
                  </a:cubicBezTo>
                  <a:cubicBezTo>
                    <a:pt x="1896332" y="485140"/>
                    <a:pt x="2004282" y="375920"/>
                    <a:pt x="2004282" y="242570"/>
                  </a:cubicBezTo>
                  <a:cubicBezTo>
                    <a:pt x="2004282" y="107950"/>
                    <a:pt x="1895062" y="0"/>
                    <a:pt x="1760442" y="0"/>
                  </a:cubicBezTo>
                  <a:close/>
                  <a:moveTo>
                    <a:pt x="1760442" y="408940"/>
                  </a:moveTo>
                  <a:cubicBezTo>
                    <a:pt x="1669002" y="408940"/>
                    <a:pt x="1594072" y="334010"/>
                    <a:pt x="1594072" y="242570"/>
                  </a:cubicBezTo>
                  <a:cubicBezTo>
                    <a:pt x="1594072" y="151130"/>
                    <a:pt x="1669002" y="76200"/>
                    <a:pt x="1760442" y="76200"/>
                  </a:cubicBezTo>
                  <a:cubicBezTo>
                    <a:pt x="1851882" y="76200"/>
                    <a:pt x="1926812" y="151130"/>
                    <a:pt x="1926812" y="242570"/>
                  </a:cubicBezTo>
                  <a:cubicBezTo>
                    <a:pt x="1928082" y="334010"/>
                    <a:pt x="1853152" y="408940"/>
                    <a:pt x="1760442" y="408940"/>
                  </a:cubicBez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7915925" y="940839"/>
            <a:ext cx="1040870" cy="1040870"/>
            <a:chOff x="0" y="0"/>
            <a:chExt cx="1262459" cy="1262459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0" y="0"/>
              <a:ext cx="1262459" cy="1262459"/>
            </a:xfrm>
            <a:prstGeom prst="rect">
              <a:avLst/>
            </a:prstGeom>
          </p:spPr>
        </p:pic>
        <p:sp>
          <p:nvSpPr>
            <p:cNvPr id="42" name="TextBox 42"/>
            <p:cNvSpPr txBox="1"/>
            <p:nvPr/>
          </p:nvSpPr>
          <p:spPr>
            <a:xfrm>
              <a:off x="260511" y="321560"/>
              <a:ext cx="741435" cy="593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02"/>
                </a:lnSpc>
              </a:pPr>
              <a:r>
                <a:rPr lang="en-US" sz="3079" spc="310" dirty="0">
                  <a:solidFill>
                    <a:srgbClr val="FFFFFF"/>
                  </a:solidFill>
                  <a:latin typeface="Aileron Regular"/>
                </a:rPr>
                <a:t>1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7231869" y="3007946"/>
            <a:ext cx="2408983" cy="1023293"/>
            <a:chOff x="0" y="-95251"/>
            <a:chExt cx="2921824" cy="1241139"/>
          </a:xfrm>
        </p:grpSpPr>
        <p:sp>
          <p:nvSpPr>
            <p:cNvPr id="59" name="TextBox 59"/>
            <p:cNvSpPr txBox="1"/>
            <p:nvPr/>
          </p:nvSpPr>
          <p:spPr>
            <a:xfrm>
              <a:off x="0" y="-95251"/>
              <a:ext cx="2921824" cy="571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endParaRPr sz="1979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679653"/>
              <a:ext cx="2921824" cy="466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endParaRPr sz="1979"/>
            </a:p>
          </p:txBody>
        </p:sp>
      </p:grpSp>
      <p:sp>
        <p:nvSpPr>
          <p:cNvPr id="61" name="AutoShape 61"/>
          <p:cNvSpPr/>
          <p:nvPr/>
        </p:nvSpPr>
        <p:spPr>
          <a:xfrm rot="-822989">
            <a:off x="1550025" y="9054839"/>
            <a:ext cx="23065004" cy="904684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he-IL"/>
          </a:p>
        </p:txBody>
      </p:sp>
      <p:sp>
        <p:nvSpPr>
          <p:cNvPr id="64" name="תיבת טקסט 63">
            <a:extLst>
              <a:ext uri="{FF2B5EF4-FFF2-40B4-BE49-F238E27FC236}">
                <a16:creationId xmlns:a16="http://schemas.microsoft.com/office/drawing/2014/main" id="{1FCD6B21-37BA-44DE-AF5C-3A9C78DBE68E}"/>
              </a:ext>
            </a:extLst>
          </p:cNvPr>
          <p:cNvSpPr txBox="1"/>
          <p:nvPr/>
        </p:nvSpPr>
        <p:spPr>
          <a:xfrm>
            <a:off x="837671" y="717834"/>
            <a:ext cx="7790339" cy="16658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3958" b="1" dirty="0">
                <a:latin typeface="Gisha" panose="020B0502040204020203" pitchFamily="34" charset="-79"/>
                <a:cs typeface="Gisha" panose="020B0502040204020203" pitchFamily="34" charset="-79"/>
              </a:rPr>
              <a:t>התארגנות במתחם ושיתוף ציבור</a:t>
            </a:r>
          </a:p>
          <a:p>
            <a:pPr algn="ctr"/>
            <a:r>
              <a:rPr lang="he-IL" sz="2309" dirty="0">
                <a:latin typeface="Gisha" panose="020B0502040204020203" pitchFamily="34" charset="-79"/>
                <a:cs typeface="Gisha" panose="020B0502040204020203" pitchFamily="34" charset="-79"/>
              </a:rPr>
              <a:t>תיאור הנעשה עד כה – תקציר </a:t>
            </a:r>
          </a:p>
          <a:p>
            <a:pPr algn="ctr" rtl="1"/>
            <a:r>
              <a:rPr lang="he-IL" sz="3958" b="1" dirty="0"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</p:txBody>
      </p:sp>
      <p:grpSp>
        <p:nvGrpSpPr>
          <p:cNvPr id="69" name="Group 55">
            <a:extLst>
              <a:ext uri="{FF2B5EF4-FFF2-40B4-BE49-F238E27FC236}">
                <a16:creationId xmlns:a16="http://schemas.microsoft.com/office/drawing/2014/main" id="{BD996F9E-E128-4A7C-B68B-97CAB2FD0BC3}"/>
              </a:ext>
            </a:extLst>
          </p:cNvPr>
          <p:cNvGrpSpPr/>
          <p:nvPr/>
        </p:nvGrpSpPr>
        <p:grpSpPr>
          <a:xfrm>
            <a:off x="17345544" y="2908988"/>
            <a:ext cx="2408983" cy="1541310"/>
            <a:chOff x="0" y="-95251"/>
            <a:chExt cx="2921824" cy="1029298"/>
          </a:xfrm>
        </p:grpSpPr>
        <p:sp>
          <p:nvSpPr>
            <p:cNvPr id="70" name="TextBox 56">
              <a:extLst>
                <a:ext uri="{FF2B5EF4-FFF2-40B4-BE49-F238E27FC236}">
                  <a16:creationId xmlns:a16="http://schemas.microsoft.com/office/drawing/2014/main" id="{DBC440F6-A700-4F46-BA48-A83B7119FD1A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19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71" name="TextBox 57">
              <a:extLst>
                <a:ext uri="{FF2B5EF4-FFF2-40B4-BE49-F238E27FC236}">
                  <a16:creationId xmlns:a16="http://schemas.microsoft.com/office/drawing/2014/main" id="{94FC7DBB-8787-4327-A325-0BB8CB4463B9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  <p:grpSp>
        <p:nvGrpSpPr>
          <p:cNvPr id="72" name="Group 55">
            <a:extLst>
              <a:ext uri="{FF2B5EF4-FFF2-40B4-BE49-F238E27FC236}">
                <a16:creationId xmlns:a16="http://schemas.microsoft.com/office/drawing/2014/main" id="{13804F66-26C6-45FD-AB11-2BF9E1BF89FB}"/>
              </a:ext>
            </a:extLst>
          </p:cNvPr>
          <p:cNvGrpSpPr/>
          <p:nvPr/>
        </p:nvGrpSpPr>
        <p:grpSpPr>
          <a:xfrm>
            <a:off x="13960719" y="3894288"/>
            <a:ext cx="2408983" cy="1541310"/>
            <a:chOff x="0" y="-95251"/>
            <a:chExt cx="2921824" cy="1029298"/>
          </a:xfrm>
        </p:grpSpPr>
        <p:sp>
          <p:nvSpPr>
            <p:cNvPr id="73" name="TextBox 56">
              <a:extLst>
                <a:ext uri="{FF2B5EF4-FFF2-40B4-BE49-F238E27FC236}">
                  <a16:creationId xmlns:a16="http://schemas.microsoft.com/office/drawing/2014/main" id="{D7ED2292-8D90-4AE8-AE22-568460BAA0D9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19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74" name="TextBox 57">
              <a:extLst>
                <a:ext uri="{FF2B5EF4-FFF2-40B4-BE49-F238E27FC236}">
                  <a16:creationId xmlns:a16="http://schemas.microsoft.com/office/drawing/2014/main" id="{0DE8D4A9-85CE-437E-B416-60CD502099D1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  <p:grpSp>
        <p:nvGrpSpPr>
          <p:cNvPr id="75" name="Group 55">
            <a:extLst>
              <a:ext uri="{FF2B5EF4-FFF2-40B4-BE49-F238E27FC236}">
                <a16:creationId xmlns:a16="http://schemas.microsoft.com/office/drawing/2014/main" id="{F9D38BE2-B867-4F66-8D44-F3C53B700EB9}"/>
              </a:ext>
            </a:extLst>
          </p:cNvPr>
          <p:cNvGrpSpPr/>
          <p:nvPr/>
        </p:nvGrpSpPr>
        <p:grpSpPr>
          <a:xfrm>
            <a:off x="10573208" y="4713068"/>
            <a:ext cx="2408983" cy="1541310"/>
            <a:chOff x="0" y="-95251"/>
            <a:chExt cx="2921824" cy="1029298"/>
          </a:xfrm>
        </p:grpSpPr>
        <p:sp>
          <p:nvSpPr>
            <p:cNvPr id="76" name="TextBox 56">
              <a:extLst>
                <a:ext uri="{FF2B5EF4-FFF2-40B4-BE49-F238E27FC236}">
                  <a16:creationId xmlns:a16="http://schemas.microsoft.com/office/drawing/2014/main" id="{17BD961F-4AE4-45CC-8FD8-9499D258BAF1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63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77" name="TextBox 57">
              <a:extLst>
                <a:ext uri="{FF2B5EF4-FFF2-40B4-BE49-F238E27FC236}">
                  <a16:creationId xmlns:a16="http://schemas.microsoft.com/office/drawing/2014/main" id="{16B0BA16-D0CC-481F-9E65-6243E36FA38D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  <p:grpSp>
        <p:nvGrpSpPr>
          <p:cNvPr id="78" name="Group 55">
            <a:extLst>
              <a:ext uri="{FF2B5EF4-FFF2-40B4-BE49-F238E27FC236}">
                <a16:creationId xmlns:a16="http://schemas.microsoft.com/office/drawing/2014/main" id="{52AED5B4-90BB-444F-AE7D-726002968B51}"/>
              </a:ext>
            </a:extLst>
          </p:cNvPr>
          <p:cNvGrpSpPr/>
          <p:nvPr/>
        </p:nvGrpSpPr>
        <p:grpSpPr>
          <a:xfrm>
            <a:off x="7271515" y="5226275"/>
            <a:ext cx="2408983" cy="1541310"/>
            <a:chOff x="0" y="-95251"/>
            <a:chExt cx="2921824" cy="1029298"/>
          </a:xfrm>
        </p:grpSpPr>
        <p:sp>
          <p:nvSpPr>
            <p:cNvPr id="79" name="TextBox 56">
              <a:extLst>
                <a:ext uri="{FF2B5EF4-FFF2-40B4-BE49-F238E27FC236}">
                  <a16:creationId xmlns:a16="http://schemas.microsoft.com/office/drawing/2014/main" id="{0D3FF680-6C74-456F-B780-A67CFE66B7DD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19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80" name="TextBox 57">
              <a:extLst>
                <a:ext uri="{FF2B5EF4-FFF2-40B4-BE49-F238E27FC236}">
                  <a16:creationId xmlns:a16="http://schemas.microsoft.com/office/drawing/2014/main" id="{1C4445DE-A43D-41C5-94E8-DB0EBA7BA8E0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  <p:grpSp>
        <p:nvGrpSpPr>
          <p:cNvPr id="81" name="Group 55">
            <a:extLst>
              <a:ext uri="{FF2B5EF4-FFF2-40B4-BE49-F238E27FC236}">
                <a16:creationId xmlns:a16="http://schemas.microsoft.com/office/drawing/2014/main" id="{7B5FEC89-083B-4AD3-93D4-6CE2C57AE285}"/>
              </a:ext>
            </a:extLst>
          </p:cNvPr>
          <p:cNvGrpSpPr/>
          <p:nvPr/>
        </p:nvGrpSpPr>
        <p:grpSpPr>
          <a:xfrm>
            <a:off x="3884196" y="6307177"/>
            <a:ext cx="2408983" cy="1541310"/>
            <a:chOff x="0" y="-95251"/>
            <a:chExt cx="2921824" cy="1029298"/>
          </a:xfrm>
        </p:grpSpPr>
        <p:sp>
          <p:nvSpPr>
            <p:cNvPr id="82" name="TextBox 56">
              <a:extLst>
                <a:ext uri="{FF2B5EF4-FFF2-40B4-BE49-F238E27FC236}">
                  <a16:creationId xmlns:a16="http://schemas.microsoft.com/office/drawing/2014/main" id="{D9165EF6-1B2C-4E14-A13F-AD48A5F8D38D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19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83" name="TextBox 57">
              <a:extLst>
                <a:ext uri="{FF2B5EF4-FFF2-40B4-BE49-F238E27FC236}">
                  <a16:creationId xmlns:a16="http://schemas.microsoft.com/office/drawing/2014/main" id="{A0EB2F70-3D8F-4992-8E32-57D5BE52EB74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  <p:grpSp>
        <p:nvGrpSpPr>
          <p:cNvPr id="87" name="Group 55">
            <a:extLst>
              <a:ext uri="{FF2B5EF4-FFF2-40B4-BE49-F238E27FC236}">
                <a16:creationId xmlns:a16="http://schemas.microsoft.com/office/drawing/2014/main" id="{CE399720-9453-4C10-A5D4-EED162B62556}"/>
              </a:ext>
            </a:extLst>
          </p:cNvPr>
          <p:cNvGrpSpPr/>
          <p:nvPr/>
        </p:nvGrpSpPr>
        <p:grpSpPr>
          <a:xfrm>
            <a:off x="497570" y="7077751"/>
            <a:ext cx="2408983" cy="1541310"/>
            <a:chOff x="0" y="-95251"/>
            <a:chExt cx="2921824" cy="1029298"/>
          </a:xfrm>
        </p:grpSpPr>
        <p:sp>
          <p:nvSpPr>
            <p:cNvPr id="88" name="TextBox 56">
              <a:extLst>
                <a:ext uri="{FF2B5EF4-FFF2-40B4-BE49-F238E27FC236}">
                  <a16:creationId xmlns:a16="http://schemas.microsoft.com/office/drawing/2014/main" id="{D5E21177-C91E-497D-B64C-EE7990E89DF1}"/>
                </a:ext>
              </a:extLst>
            </p:cNvPr>
            <p:cNvSpPr txBox="1"/>
            <p:nvPr/>
          </p:nvSpPr>
          <p:spPr>
            <a:xfrm>
              <a:off x="0" y="-95251"/>
              <a:ext cx="2921824" cy="676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21"/>
                </a:lnSpc>
              </a:pPr>
              <a:r>
                <a:rPr lang="he-IL" sz="263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סוג הפעילות</a:t>
              </a:r>
            </a:p>
            <a:p>
              <a:pPr algn="ctr">
                <a:lnSpc>
                  <a:spcPts val="4221"/>
                </a:lnSpc>
              </a:pPr>
              <a:r>
                <a:rPr lang="he-IL" sz="2198" b="1" spc="318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מועד</a:t>
              </a:r>
              <a:endParaRPr lang="en-US" sz="2198" b="1" spc="318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89" name="TextBox 57">
              <a:extLst>
                <a:ext uri="{FF2B5EF4-FFF2-40B4-BE49-F238E27FC236}">
                  <a16:creationId xmlns:a16="http://schemas.microsoft.com/office/drawing/2014/main" id="{5BDB4D4B-1DA6-44F0-B505-27B68D660759}"/>
                </a:ext>
              </a:extLst>
            </p:cNvPr>
            <p:cNvSpPr txBox="1"/>
            <p:nvPr/>
          </p:nvSpPr>
          <p:spPr>
            <a:xfrm>
              <a:off x="0" y="679654"/>
              <a:ext cx="2921824" cy="254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5"/>
                </a:lnSpc>
              </a:pPr>
              <a:r>
                <a:rPr lang="he-IL" sz="1979" spc="63" dirty="0">
                  <a:solidFill>
                    <a:srgbClr val="191919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תיאור</a:t>
              </a:r>
              <a:endParaRPr lang="en-US" sz="1979" spc="63" dirty="0">
                <a:solidFill>
                  <a:srgbClr val="191919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0"/>
          <p:cNvSpPr/>
          <p:nvPr/>
        </p:nvSpPr>
        <p:spPr>
          <a:xfrm>
            <a:off x="13989104" y="397"/>
            <a:ext cx="6078451" cy="1120499"/>
          </a:xfrm>
          <a:prstGeom prst="rect">
            <a:avLst/>
          </a:prstGeom>
          <a:solidFill>
            <a:srgbClr val="CD0046"/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3989105" y="209815"/>
            <a:ext cx="6055673" cy="91108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395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עקרונות לתכנון</a:t>
            </a:r>
            <a:endParaRPr lang="he-IL" sz="131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טבלה 4">
            <a:extLst>
              <a:ext uri="{FF2B5EF4-FFF2-40B4-BE49-F238E27FC236}">
                <a16:creationId xmlns:a16="http://schemas.microsoft.com/office/drawing/2014/main" id="{16667746-75BD-4AA3-8112-77B4ADDA05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151019"/>
              </p:ext>
            </p:extLst>
          </p:nvPr>
        </p:nvGraphicFramePr>
        <p:xfrm>
          <a:off x="1292406" y="1703791"/>
          <a:ext cx="18144791" cy="8525185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4021092">
                  <a:extLst>
                    <a:ext uri="{9D8B030D-6E8A-4147-A177-3AD203B41FA5}">
                      <a16:colId xmlns:a16="http://schemas.microsoft.com/office/drawing/2014/main" val="1289105097"/>
                    </a:ext>
                  </a:extLst>
                </a:gridCol>
                <a:gridCol w="5068039">
                  <a:extLst>
                    <a:ext uri="{9D8B030D-6E8A-4147-A177-3AD203B41FA5}">
                      <a16:colId xmlns:a16="http://schemas.microsoft.com/office/drawing/2014/main" val="2081903483"/>
                    </a:ext>
                  </a:extLst>
                </a:gridCol>
                <a:gridCol w="4964690">
                  <a:extLst>
                    <a:ext uri="{9D8B030D-6E8A-4147-A177-3AD203B41FA5}">
                      <a16:colId xmlns:a16="http://schemas.microsoft.com/office/drawing/2014/main" val="3408498249"/>
                    </a:ext>
                  </a:extLst>
                </a:gridCol>
                <a:gridCol w="4090970">
                  <a:extLst>
                    <a:ext uri="{9D8B030D-6E8A-4147-A177-3AD203B41FA5}">
                      <a16:colId xmlns:a16="http://schemas.microsoft.com/office/drawing/2014/main" val="2895638257"/>
                    </a:ext>
                  </a:extLst>
                </a:gridCol>
              </a:tblGrid>
              <a:tr h="1759018"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נושא 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המצב היום: </a:t>
                      </a:r>
                      <a:r>
                        <a:rPr lang="he-IL" sz="31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צורך\ממצא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הצעה לתוכנית</a:t>
                      </a:r>
                    </a:p>
                    <a:p>
                      <a:pPr algn="ctr" rtl="1"/>
                      <a:r>
                        <a:rPr lang="he-IL" sz="2000" b="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כולל התייחסות לחלופות תכנון במידה וכבר קימות</a:t>
                      </a: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ההחלטה בנושא – הוספה בשלב תיק </a:t>
                      </a:r>
                      <a:r>
                        <a:rPr lang="he-IL" sz="3500" cap="none" spc="0" dirty="0" err="1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תב"ע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extLst>
                  <a:ext uri="{0D108BD9-81ED-4DB2-BD59-A6C34878D82A}">
                    <a16:rowId xmlns:a16="http://schemas.microsoft.com/office/drawing/2014/main" val="1379426403"/>
                  </a:ext>
                </a:extLst>
              </a:tr>
              <a:tr h="1571602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הנגשת המתחם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4223107706"/>
                  </a:ext>
                </a:extLst>
              </a:tr>
              <a:tr h="1571602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תמהיל דירות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410126463"/>
                  </a:ext>
                </a:extLst>
              </a:tr>
              <a:tr h="1823929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מבני ציבור</a:t>
                      </a:r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2029563779"/>
                  </a:ext>
                </a:extLst>
              </a:tr>
              <a:tr h="1782031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שטחים פתוחים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2037558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112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0"/>
          <p:cNvSpPr/>
          <p:nvPr/>
        </p:nvSpPr>
        <p:spPr>
          <a:xfrm>
            <a:off x="13989104" y="397"/>
            <a:ext cx="6078451" cy="1120499"/>
          </a:xfrm>
          <a:prstGeom prst="rect">
            <a:avLst/>
          </a:prstGeom>
          <a:solidFill>
            <a:srgbClr val="CD0046"/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3989105" y="209815"/>
            <a:ext cx="6055673" cy="91108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395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עקרונות לתכנון</a:t>
            </a:r>
            <a:endParaRPr lang="he-IL" sz="131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טבלה 4">
            <a:extLst>
              <a:ext uri="{FF2B5EF4-FFF2-40B4-BE49-F238E27FC236}">
                <a16:creationId xmlns:a16="http://schemas.microsoft.com/office/drawing/2014/main" id="{16667746-75BD-4AA3-8112-77B4ADDA05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094322"/>
              </p:ext>
            </p:extLst>
          </p:nvPr>
        </p:nvGraphicFramePr>
        <p:xfrm>
          <a:off x="1172740" y="1703791"/>
          <a:ext cx="18264458" cy="9230585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4138251">
                  <a:extLst>
                    <a:ext uri="{9D8B030D-6E8A-4147-A177-3AD203B41FA5}">
                      <a16:colId xmlns:a16="http://schemas.microsoft.com/office/drawing/2014/main" val="1289105097"/>
                    </a:ext>
                  </a:extLst>
                </a:gridCol>
                <a:gridCol w="4627117">
                  <a:extLst>
                    <a:ext uri="{9D8B030D-6E8A-4147-A177-3AD203B41FA5}">
                      <a16:colId xmlns:a16="http://schemas.microsoft.com/office/drawing/2014/main" val="2081903483"/>
                    </a:ext>
                  </a:extLst>
                </a:gridCol>
                <a:gridCol w="5236533">
                  <a:extLst>
                    <a:ext uri="{9D8B030D-6E8A-4147-A177-3AD203B41FA5}">
                      <a16:colId xmlns:a16="http://schemas.microsoft.com/office/drawing/2014/main" val="3408498249"/>
                    </a:ext>
                  </a:extLst>
                </a:gridCol>
                <a:gridCol w="4262557">
                  <a:extLst>
                    <a:ext uri="{9D8B030D-6E8A-4147-A177-3AD203B41FA5}">
                      <a16:colId xmlns:a16="http://schemas.microsoft.com/office/drawing/2014/main" val="2895638257"/>
                    </a:ext>
                  </a:extLst>
                </a:gridCol>
              </a:tblGrid>
              <a:tr h="1759018"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נושא 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המצב היום: </a:t>
                      </a:r>
                      <a:r>
                        <a:rPr lang="he-IL" sz="31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צורך\ממצא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הצעה לתוכנית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ההחלטה בנושא - הוספה בשלב תיק </a:t>
                      </a:r>
                      <a:r>
                        <a:rPr lang="he-IL" sz="3500" cap="none" spc="0" dirty="0" err="1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תב"ע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extLst>
                  <a:ext uri="{0D108BD9-81ED-4DB2-BD59-A6C34878D82A}">
                    <a16:rowId xmlns:a16="http://schemas.microsoft.com/office/drawing/2014/main" val="1379426403"/>
                  </a:ext>
                </a:extLst>
              </a:tr>
              <a:tr h="2150621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קישוריות והלכתיות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410126463"/>
                  </a:ext>
                </a:extLst>
              </a:tr>
              <a:tr h="1934195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תנועה ותחבורה ציבורית </a:t>
                      </a:r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2029563779"/>
                  </a:ext>
                </a:extLst>
              </a:tr>
              <a:tr h="1684874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מרחב בונה קהילה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775730178"/>
                  </a:ext>
                </a:extLst>
              </a:tr>
              <a:tr h="1684874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עירוב שימושים</a:t>
                      </a:r>
                    </a:p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059947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908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0"/>
          <p:cNvSpPr/>
          <p:nvPr/>
        </p:nvSpPr>
        <p:spPr>
          <a:xfrm>
            <a:off x="13989104" y="397"/>
            <a:ext cx="6078451" cy="1120499"/>
          </a:xfrm>
          <a:prstGeom prst="rect">
            <a:avLst/>
          </a:prstGeom>
          <a:solidFill>
            <a:srgbClr val="CD0046"/>
          </a:solidFill>
        </p:spPr>
        <p:txBody>
          <a:bodyPr/>
          <a:lstStyle/>
          <a:p>
            <a:endParaRPr lang="he-IL" sz="1979" dirty="0"/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68140A91-480A-4F06-90C4-D2B09451A6C9}"/>
              </a:ext>
            </a:extLst>
          </p:cNvPr>
          <p:cNvSpPr txBox="1">
            <a:spLocks/>
          </p:cNvSpPr>
          <p:nvPr/>
        </p:nvSpPr>
        <p:spPr>
          <a:xfrm>
            <a:off x="13989105" y="209815"/>
            <a:ext cx="6055673" cy="91108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3958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anose="020B0502040204020203" pitchFamily="34" charset="-79"/>
                <a:cs typeface="Gisha" panose="020B0502040204020203" pitchFamily="34" charset="-79"/>
              </a:rPr>
              <a:t>עקרונות לתכנון</a:t>
            </a:r>
            <a:endParaRPr lang="he-IL" sz="131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טבלה 4">
            <a:extLst>
              <a:ext uri="{FF2B5EF4-FFF2-40B4-BE49-F238E27FC236}">
                <a16:creationId xmlns:a16="http://schemas.microsoft.com/office/drawing/2014/main" id="{16667746-75BD-4AA3-8112-77B4ADDA05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028667"/>
              </p:ext>
            </p:extLst>
          </p:nvPr>
        </p:nvGraphicFramePr>
        <p:xfrm>
          <a:off x="1292406" y="1703791"/>
          <a:ext cx="18144791" cy="8499402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4021092">
                  <a:extLst>
                    <a:ext uri="{9D8B030D-6E8A-4147-A177-3AD203B41FA5}">
                      <a16:colId xmlns:a16="http://schemas.microsoft.com/office/drawing/2014/main" val="1289105097"/>
                    </a:ext>
                  </a:extLst>
                </a:gridCol>
                <a:gridCol w="5068039">
                  <a:extLst>
                    <a:ext uri="{9D8B030D-6E8A-4147-A177-3AD203B41FA5}">
                      <a16:colId xmlns:a16="http://schemas.microsoft.com/office/drawing/2014/main" val="2081903483"/>
                    </a:ext>
                  </a:extLst>
                </a:gridCol>
                <a:gridCol w="4964690">
                  <a:extLst>
                    <a:ext uri="{9D8B030D-6E8A-4147-A177-3AD203B41FA5}">
                      <a16:colId xmlns:a16="http://schemas.microsoft.com/office/drawing/2014/main" val="3408498249"/>
                    </a:ext>
                  </a:extLst>
                </a:gridCol>
                <a:gridCol w="4090970">
                  <a:extLst>
                    <a:ext uri="{9D8B030D-6E8A-4147-A177-3AD203B41FA5}">
                      <a16:colId xmlns:a16="http://schemas.microsoft.com/office/drawing/2014/main" val="2895638257"/>
                    </a:ext>
                  </a:extLst>
                </a:gridCol>
              </a:tblGrid>
              <a:tr h="1759018"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נושא 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המצב היום: </a:t>
                      </a:r>
                      <a:r>
                        <a:rPr lang="he-IL" sz="31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צורך\ממצא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הצעה לתוכנית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ההחלטה בנושא-הוספה בשלב תיק </a:t>
                      </a:r>
                      <a:r>
                        <a:rPr lang="he-IL" sz="3500" cap="none" spc="0" dirty="0" err="1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תב"ע</a:t>
                      </a:r>
                      <a:r>
                        <a:rPr lang="he-IL" sz="3500" cap="none" spc="0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 </a:t>
                      </a:r>
                      <a:endParaRPr lang="he-IL" sz="3500" b="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29304" marB="146517" anchor="b"/>
                </a:tc>
                <a:extLst>
                  <a:ext uri="{0D108BD9-81ED-4DB2-BD59-A6C34878D82A}">
                    <a16:rowId xmlns:a16="http://schemas.microsoft.com/office/drawing/2014/main" val="1379426403"/>
                  </a:ext>
                </a:extLst>
              </a:tr>
              <a:tr h="1571602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שלביות ביצוע שכונתית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410126463"/>
                  </a:ext>
                </a:extLst>
              </a:tr>
              <a:tr h="1782031">
                <a:tc>
                  <a:txBody>
                    <a:bodyPr/>
                    <a:lstStyle/>
                    <a:p>
                      <a:pPr algn="ctr" rtl="1"/>
                      <a:r>
                        <a:rPr lang="he-IL" sz="2100" cap="none" spc="0" dirty="0">
                          <a:solidFill>
                            <a:schemeClr val="tx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אחר - אלמנט שמייחד את המתחם וחשוב לשים עליו דגש</a:t>
                      </a: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2029563779"/>
                  </a:ext>
                </a:extLst>
              </a:tr>
              <a:tr h="1684874"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775730178"/>
                  </a:ext>
                </a:extLst>
              </a:tr>
              <a:tr h="1684874"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tc>
                  <a:txBody>
                    <a:bodyPr/>
                    <a:lstStyle/>
                    <a:p>
                      <a:pPr algn="ctr" rtl="1"/>
                      <a:endParaRPr lang="he-IL" sz="2100" cap="none" spc="0" dirty="0">
                        <a:solidFill>
                          <a:schemeClr val="tx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marL="0" marR="146517" marT="43955" marB="146517"/>
                </a:tc>
                <a:extLst>
                  <a:ext uri="{0D108BD9-81ED-4DB2-BD59-A6C34878D82A}">
                    <a16:rowId xmlns:a16="http://schemas.microsoft.com/office/drawing/2014/main" val="3237422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745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2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3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383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262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142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21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4901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780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4659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5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94538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64418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42977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4177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-5627" y="-50891"/>
            <a:ext cx="20106005" cy="11309350"/>
            <a:chOff x="-1795" y="0"/>
            <a:chExt cx="20106005" cy="11309350"/>
          </a:xfrm>
        </p:grpSpPr>
        <p:sp>
          <p:nvSpPr>
            <p:cNvPr id="15" name="object 15"/>
            <p:cNvSpPr/>
            <p:nvPr/>
          </p:nvSpPr>
          <p:spPr>
            <a:xfrm>
              <a:off x="19740565" y="11252638"/>
              <a:ext cx="182880" cy="50800"/>
            </a:xfrm>
            <a:custGeom>
              <a:avLst/>
              <a:gdLst/>
              <a:ahLst/>
              <a:cxnLst/>
              <a:rect l="l" t="t" r="r" b="b"/>
              <a:pathLst>
                <a:path w="182880" h="50800">
                  <a:moveTo>
                    <a:pt x="93714" y="0"/>
                  </a:moveTo>
                  <a:lnTo>
                    <a:pt x="91337" y="0"/>
                  </a:lnTo>
                  <a:lnTo>
                    <a:pt x="88960" y="0"/>
                  </a:lnTo>
                  <a:lnTo>
                    <a:pt x="86583" y="617"/>
                  </a:lnTo>
                  <a:lnTo>
                    <a:pt x="0" y="50605"/>
                  </a:lnTo>
                  <a:lnTo>
                    <a:pt x="55034" y="50605"/>
                  </a:lnTo>
                  <a:lnTo>
                    <a:pt x="91337" y="29643"/>
                  </a:lnTo>
                  <a:lnTo>
                    <a:pt x="127640" y="50605"/>
                  </a:lnTo>
                  <a:lnTo>
                    <a:pt x="182675" y="50605"/>
                  </a:lnTo>
                  <a:lnTo>
                    <a:pt x="96091" y="617"/>
                  </a:lnTo>
                  <a:lnTo>
                    <a:pt x="93714" y="0"/>
                  </a:lnTo>
                  <a:close/>
                </a:path>
              </a:pathLst>
            </a:custGeom>
            <a:solidFill>
              <a:srgbClr val="1E436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sz="10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95" y="0"/>
              <a:ext cx="20105897" cy="11308787"/>
            </a:xfrm>
            <a:prstGeom prst="rect">
              <a:avLst/>
            </a:prstGeom>
          </p:spPr>
        </p:pic>
      </p:grpSp>
      <p:sp>
        <p:nvSpPr>
          <p:cNvPr id="19" name="מלבן 18">
            <a:extLst>
              <a:ext uri="{FF2B5EF4-FFF2-40B4-BE49-F238E27FC236}">
                <a16:creationId xmlns:a16="http://schemas.microsoft.com/office/drawing/2014/main" id="{3EEFD1A3-3709-B078-8304-8A5565318709}"/>
              </a:ext>
            </a:extLst>
          </p:cNvPr>
          <p:cNvSpPr/>
          <p:nvPr/>
        </p:nvSpPr>
        <p:spPr>
          <a:xfrm>
            <a:off x="-5628" y="10047163"/>
            <a:ext cx="20113449" cy="1313713"/>
          </a:xfrm>
          <a:prstGeom prst="rect">
            <a:avLst/>
          </a:prstGeom>
          <a:solidFill>
            <a:srgbClr val="1E43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6FF273DB-5346-CFA3-3920-27C619933C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8" t="17088" b="17393"/>
          <a:stretch/>
        </p:blipFill>
        <p:spPr>
          <a:xfrm>
            <a:off x="774466" y="8898605"/>
            <a:ext cx="1971947" cy="1841261"/>
          </a:xfrm>
          <a:prstGeom prst="rect">
            <a:avLst/>
          </a:prstGeom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3BB8CABD-BA7D-F281-9090-F08BCFD9C7A8}"/>
              </a:ext>
            </a:extLst>
          </p:cNvPr>
          <p:cNvSpPr txBox="1"/>
          <p:nvPr/>
        </p:nvSpPr>
        <p:spPr>
          <a:xfrm>
            <a:off x="13796466" y="830139"/>
            <a:ext cx="52737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96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כלכלה</a:t>
            </a:r>
          </a:p>
        </p:txBody>
      </p:sp>
    </p:spTree>
    <p:extLst>
      <p:ext uri="{BB962C8B-B14F-4D97-AF65-F5344CB8AC3E}">
        <p14:creationId xmlns:p14="http://schemas.microsoft.com/office/powerpoint/2010/main" val="2515186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0902" y="952226"/>
            <a:ext cx="6523708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 rtl="1">
              <a:lnSpc>
                <a:spcPct val="100299"/>
              </a:lnSpc>
            </a:pPr>
            <a:r>
              <a:rPr lang="he-IL" sz="4800" spc="5" dirty="0"/>
              <a:t>תקן 21</a:t>
            </a: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C528DBD6-651C-E216-BCA9-E8B2FF17456F}"/>
              </a:ext>
            </a:extLst>
          </p:cNvPr>
          <p:cNvSpPr txBox="1">
            <a:spLocks/>
          </p:cNvSpPr>
          <p:nvPr/>
        </p:nvSpPr>
        <p:spPr>
          <a:xfrm>
            <a:off x="12140902" y="2284070"/>
            <a:ext cx="6523708" cy="32130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rtl="1" eaLnBrk="1" hangingPunct="1">
              <a:defRPr sz="3700" b="1" i="0">
                <a:solidFill>
                  <a:srgbClr val="1E436F"/>
                </a:solidFill>
                <a:latin typeface="Heebo"/>
                <a:ea typeface="+mj-ea"/>
                <a:cs typeface="Heebo"/>
              </a:defRPr>
            </a:lvl1pPr>
          </a:lstStyle>
          <a:p>
            <a:pPr marR="5080" algn="r">
              <a:lnSpc>
                <a:spcPct val="100299"/>
              </a:lnSpc>
            </a:pPr>
            <a:r>
              <a:rPr lang="he-IL" sz="3200" b="0" kern="0" spc="5" dirty="0"/>
              <a:t>הנחות יסוד לתקן 21:</a:t>
            </a:r>
          </a:p>
          <a:p>
            <a:pPr marR="5080" algn="r">
              <a:lnSpc>
                <a:spcPct val="100299"/>
              </a:lnSpc>
            </a:pPr>
            <a:endParaRPr lang="he-IL" sz="3200" b="0" kern="0" spc="5" dirty="0"/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b="0" kern="0" spc="5" dirty="0"/>
              <a:t>גודל דירה ממוצעת ממצב קיים</a:t>
            </a:r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b="0" kern="0" spc="5" dirty="0"/>
              <a:t>תמורה לדייר</a:t>
            </a:r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b="0" kern="0" spc="5" dirty="0"/>
              <a:t>אחזקה- </a:t>
            </a:r>
            <a:r>
              <a:rPr lang="he-IL" sz="2400" kern="0" spc="5" dirty="0"/>
              <a:t>יש לקחת בחשבון 10 שנות אחזקה</a:t>
            </a:r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b="0" kern="0" spc="5" dirty="0"/>
              <a:t>רווחיות יזמית</a:t>
            </a:r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b="0" kern="0" spc="5" dirty="0"/>
              <a:t>שווי מ"ר חדש</a:t>
            </a:r>
          </a:p>
          <a:p>
            <a:pPr marL="457200" marR="5080" indent="-457200" algn="r">
              <a:lnSpc>
                <a:spcPct val="100299"/>
              </a:lnSpc>
              <a:buFont typeface="Arial" panose="020B0604020202020204" pitchFamily="34" charset="0"/>
              <a:buChar char="•"/>
            </a:pPr>
            <a:r>
              <a:rPr lang="he-IL" sz="2400" kern="0" spc="5" dirty="0"/>
              <a:t>היטלי השבחה</a:t>
            </a:r>
            <a:endParaRPr lang="he-IL" sz="2000" kern="0" spc="5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ED2E30B-5AE1-75E7-2BBB-29A31FEE97A3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30817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0902" y="952226"/>
            <a:ext cx="6523708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 rtl="1">
              <a:lnSpc>
                <a:spcPct val="100299"/>
              </a:lnSpc>
            </a:pPr>
            <a:r>
              <a:rPr lang="he-IL" sz="4800" spc="5" dirty="0"/>
              <a:t>תקן 21</a:t>
            </a: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685281BB-CAFD-9835-4E87-B00653B0078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8524257" y="10674680"/>
            <a:ext cx="3064509" cy="236603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algn="ctr" rtl="1">
              <a:lnSpc>
                <a:spcPct val="100000"/>
              </a:lnSpc>
              <a:spcBef>
                <a:spcPts val="165"/>
              </a:spcBef>
            </a:pPr>
            <a:r>
              <a:rPr lang="he-IL" spc="-5" dirty="0"/>
              <a:t>הצגת יוזמות התחדשות עירונית</a:t>
            </a:r>
            <a:endParaRPr spc="-5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2C24C55F-AFC6-F632-BA41-13BECF755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206655"/>
              </p:ext>
            </p:extLst>
          </p:nvPr>
        </p:nvGraphicFramePr>
        <p:xfrm>
          <a:off x="4219402" y="1910259"/>
          <a:ext cx="7506518" cy="675234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4400373">
                  <a:extLst>
                    <a:ext uri="{9D8B030D-6E8A-4147-A177-3AD203B41FA5}">
                      <a16:colId xmlns:a16="http://schemas.microsoft.com/office/drawing/2014/main" val="1532938550"/>
                    </a:ext>
                  </a:extLst>
                </a:gridCol>
                <a:gridCol w="3106145">
                  <a:extLst>
                    <a:ext uri="{9D8B030D-6E8A-4147-A177-3AD203B41FA5}">
                      <a16:colId xmlns:a16="http://schemas.microsoft.com/office/drawing/2014/main" val="3424655867"/>
                    </a:ext>
                  </a:extLst>
                </a:gridCol>
              </a:tblGrid>
              <a:tr h="293580">
                <a:tc gridSpan="2">
                  <a:txBody>
                    <a:bodyPr/>
                    <a:lstStyle/>
                    <a:p>
                      <a:pPr algn="r" rtl="1" fontAlgn="ctr"/>
                      <a:r>
                        <a:rPr lang="he-IL" sz="1200" u="sng" strike="noStrike">
                          <a:effectLst/>
                        </a:rPr>
                        <a:t>תחשיב שווי זכויות הבנייה שהיזם רכש - לצורך תחשיב מס רכישה</a:t>
                      </a:r>
                      <a:endParaRPr lang="he-IL" sz="1200" b="1" i="0" u="sng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41017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l" rtl="0" fontAlgn="ctr"/>
                      <a:endParaRPr lang="he-IL" sz="1200" b="1" i="0" u="sng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sng" strike="noStrike">
                          <a:effectLst/>
                        </a:rPr>
                        <a:t>אלפי ש"ח</a:t>
                      </a:r>
                      <a:endParaRPr lang="he-IL" sz="1200" b="1" i="0" u="sng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1679797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דירות היזם כולל מע"מ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9262939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דירות היזם לא כולל מע"מ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2930140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רווח יזמי מבוקש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40683581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בניכוי רווח יזמי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5291970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עלות בניה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6372625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זכויות הבנייה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28425214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למ"ר פלדלת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12981611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למ"ר עיקרי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2704167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ליח"ד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6713728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שיעור מס רכישה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3943196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מס רכישה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9822253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1880734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sng" strike="noStrike">
                          <a:effectLst/>
                        </a:rPr>
                        <a:t>שווי קרקע ליח"ד</a:t>
                      </a:r>
                      <a:endParaRPr lang="he-IL" sz="1200" b="1" i="0" u="sng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92438479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דירת יזם ממוצעת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4458346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דירת יזם ממוצעת, ללא מע"מ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9525574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שיעור רווו יזמי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50070356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בניכוי רווח יזמי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2874755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עלות הקמה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4730866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קרקע ליח"ד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1185864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קרקע למ"ר פלדלת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0053688"/>
                  </a:ext>
                </a:extLst>
              </a:tr>
              <a:tr h="293580">
                <a:tc>
                  <a:txBody>
                    <a:bodyPr/>
                    <a:lstStyle/>
                    <a:p>
                      <a:pPr algn="r" rtl="1" fontAlgn="ctr"/>
                      <a:r>
                        <a:rPr lang="he-IL" sz="1200" u="none" strike="noStrike">
                          <a:effectLst/>
                        </a:rPr>
                        <a:t>שווי קרקע למ"ר עיקרי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12177082"/>
                  </a:ext>
                </a:extLst>
              </a:tr>
            </a:tbl>
          </a:graphicData>
        </a:graphic>
      </p:graphicFrame>
      <p:sp>
        <p:nvSpPr>
          <p:cNvPr id="7" name="object 2">
            <a:extLst>
              <a:ext uri="{FF2B5EF4-FFF2-40B4-BE49-F238E27FC236}">
                <a16:creationId xmlns:a16="http://schemas.microsoft.com/office/drawing/2014/main" id="{E480A42A-9C3C-E059-5C04-E9103AEB2720}"/>
              </a:ext>
            </a:extLst>
          </p:cNvPr>
          <p:cNvSpPr txBox="1">
            <a:spLocks/>
          </p:cNvSpPr>
          <p:nvPr/>
        </p:nvSpPr>
        <p:spPr>
          <a:xfrm>
            <a:off x="13580441" y="2074371"/>
            <a:ext cx="511627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rtl="1" eaLnBrk="1" hangingPunct="1">
              <a:defRPr sz="3700" b="1" i="0">
                <a:solidFill>
                  <a:srgbClr val="1E436F"/>
                </a:solidFill>
                <a:latin typeface="Heebo"/>
                <a:ea typeface="+mj-ea"/>
                <a:cs typeface="Heebo"/>
              </a:defRPr>
            </a:lvl1pPr>
          </a:lstStyle>
          <a:p>
            <a:pPr marR="5080" algn="r">
              <a:lnSpc>
                <a:spcPct val="100299"/>
              </a:lnSpc>
            </a:pPr>
            <a:r>
              <a:rPr lang="he-IL" sz="2000" b="0" kern="0" spc="5" dirty="0"/>
              <a:t>יש להציג מתוך גיליון התחשיב בטבלת האקסל "תחשיב לפי תקן 21.1" שהועבר .</a:t>
            </a:r>
            <a:endParaRPr lang="he-IL" sz="3200" b="0" kern="0" spc="5" dirty="0"/>
          </a:p>
        </p:txBody>
      </p:sp>
    </p:spTree>
    <p:extLst>
      <p:ext uri="{BB962C8B-B14F-4D97-AF65-F5344CB8AC3E}">
        <p14:creationId xmlns:p14="http://schemas.microsoft.com/office/powerpoint/2010/main" val="3228237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2" y="635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36F"/>
          </a:solidFill>
        </p:spPr>
        <p:txBody>
          <a:bodyPr wrap="square" lIns="0" tIns="0" rIns="0" bIns="0" rtlCol="0"/>
          <a:lstStyle/>
          <a:p>
            <a:endParaRPr lang="he-IL"/>
          </a:p>
        </p:txBody>
      </p:sp>
      <p:sp>
        <p:nvSpPr>
          <p:cNvPr id="3" name="object 3"/>
          <p:cNvSpPr/>
          <p:nvPr/>
        </p:nvSpPr>
        <p:spPr>
          <a:xfrm>
            <a:off x="105383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262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5142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5021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49010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7802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4659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79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5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945388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644185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7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42977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3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041773" y="11252638"/>
            <a:ext cx="182880" cy="50800"/>
          </a:xfrm>
          <a:custGeom>
            <a:avLst/>
            <a:gdLst/>
            <a:ahLst/>
            <a:cxnLst/>
            <a:rect l="l" t="t" r="r" b="b"/>
            <a:pathLst>
              <a:path w="182880" h="50800">
                <a:moveTo>
                  <a:pt x="93714" y="0"/>
                </a:moveTo>
                <a:lnTo>
                  <a:pt x="91337" y="0"/>
                </a:lnTo>
                <a:lnTo>
                  <a:pt x="88960" y="0"/>
                </a:lnTo>
                <a:lnTo>
                  <a:pt x="86583" y="617"/>
                </a:lnTo>
                <a:lnTo>
                  <a:pt x="0" y="50605"/>
                </a:lnTo>
                <a:lnTo>
                  <a:pt x="55024" y="50605"/>
                </a:lnTo>
                <a:lnTo>
                  <a:pt x="91337" y="29643"/>
                </a:lnTo>
                <a:lnTo>
                  <a:pt x="127640" y="50605"/>
                </a:lnTo>
                <a:lnTo>
                  <a:pt x="182685" y="50605"/>
                </a:lnTo>
                <a:lnTo>
                  <a:pt x="96091" y="617"/>
                </a:lnTo>
                <a:lnTo>
                  <a:pt x="93714" y="0"/>
                </a:lnTo>
                <a:close/>
              </a:path>
            </a:pathLst>
          </a:custGeom>
          <a:solidFill>
            <a:srgbClr val="1E436F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2081" y="-1062715"/>
            <a:ext cx="20105897" cy="11308787"/>
            <a:chOff x="-1795" y="0"/>
            <a:chExt cx="20105897" cy="11308787"/>
          </a:xfrm>
        </p:grpSpPr>
        <p:sp>
          <p:nvSpPr>
            <p:cNvPr id="15" name="object 15"/>
            <p:cNvSpPr/>
            <p:nvPr/>
          </p:nvSpPr>
          <p:spPr>
            <a:xfrm>
              <a:off x="19740565" y="11252638"/>
              <a:ext cx="182880" cy="50800"/>
            </a:xfrm>
            <a:custGeom>
              <a:avLst/>
              <a:gdLst/>
              <a:ahLst/>
              <a:cxnLst/>
              <a:rect l="l" t="t" r="r" b="b"/>
              <a:pathLst>
                <a:path w="182880" h="50800">
                  <a:moveTo>
                    <a:pt x="93714" y="0"/>
                  </a:moveTo>
                  <a:lnTo>
                    <a:pt x="91337" y="0"/>
                  </a:lnTo>
                  <a:lnTo>
                    <a:pt x="88960" y="0"/>
                  </a:lnTo>
                  <a:lnTo>
                    <a:pt x="86583" y="617"/>
                  </a:lnTo>
                  <a:lnTo>
                    <a:pt x="0" y="50605"/>
                  </a:lnTo>
                  <a:lnTo>
                    <a:pt x="55034" y="50605"/>
                  </a:lnTo>
                  <a:lnTo>
                    <a:pt x="91337" y="29643"/>
                  </a:lnTo>
                  <a:lnTo>
                    <a:pt x="127640" y="50605"/>
                  </a:lnTo>
                  <a:lnTo>
                    <a:pt x="182675" y="50605"/>
                  </a:lnTo>
                  <a:lnTo>
                    <a:pt x="96091" y="617"/>
                  </a:lnTo>
                  <a:lnTo>
                    <a:pt x="93714" y="0"/>
                  </a:lnTo>
                  <a:close/>
                </a:path>
              </a:pathLst>
            </a:custGeom>
            <a:solidFill>
              <a:srgbClr val="1E436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 sz="10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795" y="0"/>
              <a:ext cx="20105897" cy="11308787"/>
            </a:xfrm>
            <a:prstGeom prst="rect">
              <a:avLst/>
            </a:prstGeom>
          </p:spPr>
        </p:pic>
      </p:grp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84890856-9F96-0211-6199-10464A939F35}"/>
              </a:ext>
            </a:extLst>
          </p:cNvPr>
          <p:cNvSpPr txBox="1"/>
          <p:nvPr/>
        </p:nvSpPr>
        <p:spPr>
          <a:xfrm>
            <a:off x="11695960" y="1262187"/>
            <a:ext cx="702889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72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פרטי </a:t>
            </a:r>
            <a:r>
              <a:rPr lang="he-IL" sz="7200" b="1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המגיש.ה</a:t>
            </a:r>
            <a:endParaRPr lang="he-IL" sz="72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6FF273DB-5346-CFA3-3920-27C619933C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8" t="17088" b="17393"/>
          <a:stretch/>
        </p:blipFill>
        <p:spPr>
          <a:xfrm>
            <a:off x="774466" y="8898605"/>
            <a:ext cx="1971947" cy="1841261"/>
          </a:xfrm>
          <a:prstGeom prst="rect">
            <a:avLst/>
          </a:prstGeom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4FF7D6BF-827B-2B25-0FB2-88A48946C316}"/>
              </a:ext>
            </a:extLst>
          </p:cNvPr>
          <p:cNvSpPr txBox="1"/>
          <p:nvPr/>
        </p:nvSpPr>
        <p:spPr>
          <a:xfrm>
            <a:off x="14156506" y="2630339"/>
            <a:ext cx="4536504" cy="417037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3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שם החברה:</a:t>
            </a:r>
          </a:p>
          <a:p>
            <a:pPr algn="r" rtl="1"/>
            <a:r>
              <a:rPr lang="he-IL" sz="2500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איש.ת</a:t>
            </a:r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 הקשר:</a:t>
            </a: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דואר אלקטרוני:</a:t>
            </a: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טלפון נייד:</a:t>
            </a: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טלפון במשרד:</a:t>
            </a:r>
            <a:endParaRPr lang="en-US" sz="25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endParaRPr lang="he-IL" sz="3000" b="1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3000" b="1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שם משרד האדריכלים:</a:t>
            </a: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שם </a:t>
            </a:r>
            <a:r>
              <a:rPr lang="he-IL" sz="2500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האדריכל.ית</a:t>
            </a:r>
            <a:endParaRPr lang="he-IL" sz="25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נייד </a:t>
            </a:r>
            <a:r>
              <a:rPr lang="he-IL" sz="2500" dirty="0" err="1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אדריכל.ית</a:t>
            </a:r>
            <a:endParaRPr lang="he-IL" sz="2500" dirty="0">
              <a:solidFill>
                <a:schemeClr val="bg1"/>
              </a:solidFill>
              <a:latin typeface="Heebo" pitchFamily="2" charset="-79"/>
              <a:cs typeface="Heebo" pitchFamily="2" charset="-79"/>
            </a:endParaRPr>
          </a:p>
          <a:p>
            <a:pPr algn="r" rtl="1"/>
            <a:r>
              <a:rPr lang="he-IL" sz="2500" dirty="0">
                <a:solidFill>
                  <a:schemeClr val="bg1"/>
                </a:solidFill>
                <a:latin typeface="Heebo" pitchFamily="2" charset="-79"/>
                <a:cs typeface="Heebo" pitchFamily="2" charset="-79"/>
              </a:rPr>
              <a:t>טלפון משרד: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03074365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פורמט הגשה לדיון_2.10" id="{43A1FF39-FBD3-42FB-B2B4-96665AF57A14}" vid="{D67B00C9-6794-4AA2-B713-FC2FB890D8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b037489-13b1-4839-bfa7-54c07b53783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EA436F91903F42AADD63FD21B0A6AB" ma:contentTypeVersion="8" ma:contentTypeDescription="Create a new document." ma:contentTypeScope="" ma:versionID="a3803ff536070b9d52b0de15f9bf548a">
  <xsd:schema xmlns:xsd="http://www.w3.org/2001/XMLSchema" xmlns:xs="http://www.w3.org/2001/XMLSchema" xmlns:p="http://schemas.microsoft.com/office/2006/metadata/properties" xmlns:ns3="5b037489-13b1-4839-bfa7-54c07b537831" xmlns:ns4="926e6cfa-e08e-415c-9f57-30de5edcd626" targetNamespace="http://schemas.microsoft.com/office/2006/metadata/properties" ma:root="true" ma:fieldsID="7418a11c4b6a4745647fddd786b317ae" ns3:_="" ns4:_="">
    <xsd:import namespace="5b037489-13b1-4839-bfa7-54c07b537831"/>
    <xsd:import namespace="926e6cfa-e08e-415c-9f57-30de5edcd6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037489-13b1-4839-bfa7-54c07b5378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6e6cfa-e08e-415c-9f57-30de5edcd62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FD6171-BF9C-4C96-B7E7-AFED11C5A556}">
  <ds:schemaRefs>
    <ds:schemaRef ds:uri="http://schemas.openxmlformats.org/package/2006/metadata/core-properties"/>
    <ds:schemaRef ds:uri="926e6cfa-e08e-415c-9f57-30de5edcd626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5b037489-13b1-4839-bfa7-54c07b53783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4462C9-ABCC-4A06-BDF2-E12978D6B9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037489-13b1-4839-bfa7-54c07b537831"/>
    <ds:schemaRef ds:uri="926e6cfa-e08e-415c-9f57-30de5edcd6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DD83D2-88C3-4395-A883-61F45B1A2A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פורמט הגשה לדיון</Template>
  <TotalTime>1547</TotalTime>
  <Words>1271</Words>
  <Application>Microsoft Office PowerPoint</Application>
  <PresentationFormat>מותאם אישית</PresentationFormat>
  <Paragraphs>315</Paragraphs>
  <Slides>33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42" baseType="lpstr">
      <vt:lpstr>Aileron Regular</vt:lpstr>
      <vt:lpstr>Arial</vt:lpstr>
      <vt:lpstr>Calibri</vt:lpstr>
      <vt:lpstr>David</vt:lpstr>
      <vt:lpstr>Gisha</vt:lpstr>
      <vt:lpstr>Heebo</vt:lpstr>
      <vt:lpstr>Heebo-Medium</vt:lpstr>
      <vt:lpstr>Times New Roman</vt:lpstr>
      <vt:lpstr>ערכת נושא Office</vt:lpstr>
      <vt:lpstr>מצגת של PowerPoint‏</vt:lpstr>
      <vt:lpstr>פרטי המתחם</vt:lpstr>
      <vt:lpstr>מצגת של PowerPoint‏</vt:lpstr>
      <vt:lpstr>מיקום המתחם בעיר</vt:lpstr>
      <vt:lpstr>מיקום המתחם ברובע</vt:lpstr>
      <vt:lpstr>מיקום המתחם בשכונה</vt:lpstr>
      <vt:lpstr>קו כחול</vt:lpstr>
      <vt:lpstr>תוכנית מתאר 2000</vt:lpstr>
      <vt:lpstr>תוכנית אב שכונתית</vt:lpstr>
      <vt:lpstr>רקע תכנוני נוסף</vt:lpstr>
      <vt:lpstr>מצב מאושר</vt:lpstr>
      <vt:lpstr>מצב קיים</vt:lpstr>
      <vt:lpstr>מצב קיים</vt:lpstr>
      <vt:lpstr>הקשר עירוני</vt:lpstr>
      <vt:lpstr>הקשר עירוני</vt:lpstr>
      <vt:lpstr>הקשר עירוני</vt:lpstr>
      <vt:lpstr>הקשר עירוני</vt:lpstr>
      <vt:lpstr>תנועה</vt:lpstr>
      <vt:lpstr>פרוגרמה ראשונית</vt:lpstr>
      <vt:lpstr>עקרונות התכנון להגדרת הקו הכחול: </vt:lpstr>
      <vt:lpstr>הקו הכחול במרחב: </vt:lpstr>
      <vt:lpstr>מיפוי וניתוח אורבני של הסביבה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תקן 21</vt:lpstr>
      <vt:lpstr>תקן 21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דקלבאום נוגה</dc:creator>
  <cp:lastModifiedBy>Tal Azulay Avidan</cp:lastModifiedBy>
  <cp:revision>20</cp:revision>
  <dcterms:created xsi:type="dcterms:W3CDTF">2023-03-29T07:07:51Z</dcterms:created>
  <dcterms:modified xsi:type="dcterms:W3CDTF">2026-09-08T06:42:39Z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2022-07-13T00:00:00Z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2022-07-13T00:00:00Z</vt:filetime>
  </property>
  <property fmtid="{D5CDD505-2E9C-101B-9397-08002B2CF9AE}" pid="5" name="ContentTypeId">
    <vt:lpwstr>0x010100E5EA436F91903F42AADD63FD21B0A6AB</vt:lpwstr>
  </property>
</Properties>
</file>