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10" r:id="rId2"/>
    <p:sldId id="289" r:id="rId3"/>
    <p:sldId id="343" r:id="rId4"/>
    <p:sldId id="341" r:id="rId5"/>
    <p:sldId id="303" r:id="rId6"/>
    <p:sldId id="342" r:id="rId7"/>
    <p:sldId id="338" r:id="rId8"/>
    <p:sldId id="313" r:id="rId9"/>
    <p:sldId id="294" r:id="rId10"/>
    <p:sldId id="295" r:id="rId11"/>
    <p:sldId id="297" r:id="rId12"/>
    <p:sldId id="337" r:id="rId13"/>
    <p:sldId id="300" r:id="rId14"/>
    <p:sldId id="344" r:id="rId15"/>
    <p:sldId id="345" r:id="rId16"/>
    <p:sldId id="336" r:id="rId17"/>
    <p:sldId id="340" r:id="rId18"/>
    <p:sldId id="325" r:id="rId19"/>
    <p:sldId id="333" r:id="rId20"/>
    <p:sldId id="314" r:id="rId21"/>
    <p:sldId id="302" r:id="rId22"/>
    <p:sldId id="292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6FC4F9"/>
    <a:srgbClr val="E83C5C"/>
    <a:srgbClr val="442C5D"/>
    <a:srgbClr val="94DCF4"/>
    <a:srgbClr val="FFED01"/>
    <a:srgbClr val="847496"/>
    <a:srgbClr val="EADBA2"/>
    <a:srgbClr val="FFD757"/>
    <a:srgbClr val="FFD8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97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9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&#1495;&#1493;&#1489;&#1512;&#1514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5E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EA6-438D-956E-6D897A84892F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A6-438D-956E-6D897A84892F}"/>
              </c:ext>
            </c:extLst>
          </c:dPt>
          <c:dPt>
            <c:idx val="2"/>
            <c:bubble3D val="0"/>
            <c:spPr>
              <a:solidFill>
                <a:srgbClr val="94DC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EA6-438D-956E-6D897A84892F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EA6-438D-956E-6D897A84892F}"/>
              </c:ext>
            </c:extLst>
          </c:dPt>
          <c:dPt>
            <c:idx val="4"/>
            <c:bubble3D val="0"/>
            <c:spPr>
              <a:solidFill>
                <a:srgbClr val="442C5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EA6-438D-956E-6D897A84892F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A6-438D-956E-6D897A84892F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A6-438D-956E-6D897A84892F}"/>
                </c:ext>
              </c:extLst>
            </c:dLbl>
            <c:dLbl>
              <c:idx val="2"/>
              <c:layout>
                <c:manualLayout>
                  <c:x val="-9.3486135434506554E-2"/>
                  <c:y val="5.3096309179390275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xmlns:c16r2="http://schemas.microsoft.com/office/drawing/2015/06/chart" xmlns:r="http://schemas.openxmlformats.org/officeDocument/2006/relationships" xmlns="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Heebo" pitchFamily="2" charset="-79"/>
                      <a:ea typeface="+mn-ea"/>
                      <a:cs typeface="Heebo" pitchFamily="2" charset="-79"/>
                    </a:defRPr>
                  </a:pPr>
                  <a:endParaRPr lang="he-I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3667"/>
                        <a:gd name="adj2" fmla="val 29056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1EA6-438D-956E-6D897A84892F}"/>
                </c:ext>
              </c:extLst>
            </c:dLbl>
            <c:dLbl>
              <c:idx val="3"/>
              <c:layout>
                <c:manualLayout>
                  <c:x val="6.5295525803270291E-2"/>
                  <c:y val="3.3273687085751236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xmlns:c16r2="http://schemas.microsoft.com/office/drawing/2015/06/chart" xmlns:r="http://schemas.openxmlformats.org/officeDocument/2006/relationships" xmlns="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Heebo" pitchFamily="2" charset="-79"/>
                      <a:ea typeface="+mn-ea"/>
                      <a:cs typeface="Heebo" pitchFamily="2" charset="-79"/>
                    </a:defRPr>
                  </a:pPr>
                  <a:endParaRPr lang="he-I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33941"/>
                        <a:gd name="adj2" fmla="val 7194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1EA6-438D-956E-6D897A84892F}"/>
                </c:ext>
              </c:extLst>
            </c:dLbl>
            <c:dLbl>
              <c:idx val="4"/>
              <c:layout>
                <c:manualLayout>
                  <c:x val="0.24947859313899104"/>
                  <c:y val="3.6944438803878592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xmlns:c16r2="http://schemas.microsoft.com/office/drawing/2015/06/chart" xmlns:r="http://schemas.openxmlformats.org/officeDocument/2006/relationships" xmlns="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Heebo" pitchFamily="2" charset="-79"/>
                      <a:ea typeface="+mn-ea"/>
                      <a:cs typeface="Heebo" pitchFamily="2" charset="-79"/>
                    </a:defRPr>
                  </a:pPr>
                  <a:endParaRPr lang="he-I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5118"/>
                        <a:gd name="adj2" fmla="val 247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1EA6-438D-956E-6D897A84892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גיליון1!$C$6:$C$10</c:f>
              <c:strCache>
                <c:ptCount val="5"/>
                <c:pt idx="0">
                  <c:v>בעלי דירות מתגוררים</c:v>
                </c:pt>
                <c:pt idx="1">
                  <c:v>בעלי דירות משקיעים</c:v>
                </c:pt>
                <c:pt idx="2">
                  <c:v>דיירי דיור ציבורי</c:v>
                </c:pt>
                <c:pt idx="3">
                  <c:v>יחידות מסחר</c:v>
                </c:pt>
                <c:pt idx="4">
                  <c:v>יורשים</c:v>
                </c:pt>
              </c:strCache>
            </c:strRef>
          </c:cat>
          <c:val>
            <c:numRef>
              <c:f>גיליון1!$D$6:$D$10</c:f>
              <c:numCache>
                <c:formatCode>General</c:formatCode>
                <c:ptCount val="5"/>
                <c:pt idx="0">
                  <c:v>85</c:v>
                </c:pt>
                <c:pt idx="1">
                  <c:v>60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EA6-438D-956E-6D897A848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e-IL" b="0" dirty="0">
                <a:solidFill>
                  <a:schemeClr val="tx1"/>
                </a:solidFill>
                <a:latin typeface="Heebo" pitchFamily="2" charset="-79"/>
                <a:cs typeface="Heebo" pitchFamily="2" charset="-79"/>
              </a:rPr>
              <a:t>תיאור</a:t>
            </a:r>
            <a:r>
              <a:rPr lang="he-IL" b="0" baseline="0" dirty="0">
                <a:solidFill>
                  <a:schemeClr val="tx1"/>
                </a:solidFill>
                <a:latin typeface="Heebo" pitchFamily="2" charset="-79"/>
                <a:cs typeface="Heebo" pitchFamily="2" charset="-79"/>
              </a:rPr>
              <a:t> גילאים במתחם</a:t>
            </a:r>
            <a:endParaRPr lang="he-IL" b="0" dirty="0">
              <a:solidFill>
                <a:schemeClr val="tx1"/>
              </a:solidFill>
              <a:latin typeface="Heebo" pitchFamily="2" charset="-79"/>
              <a:cs typeface="Heebo" pitchFamily="2" charset="-79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גיליון1!$H$7</c:f>
              <c:strCache>
                <c:ptCount val="1"/>
                <c:pt idx="0">
                  <c:v>בעלי דירות מתגוררים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גיליון1!$G$8:$G$12</c:f>
              <c:strCache>
                <c:ptCount val="5"/>
                <c:pt idx="0">
                  <c:v>גיל 0-18</c:v>
                </c:pt>
                <c:pt idx="1">
                  <c:v>גיל 18-30</c:v>
                </c:pt>
                <c:pt idx="2">
                  <c:v>גיל 30-50</c:v>
                </c:pt>
                <c:pt idx="3">
                  <c:v>גיל 50-65</c:v>
                </c:pt>
                <c:pt idx="4">
                  <c:v>גיל 65 ומעלה</c:v>
                </c:pt>
              </c:strCache>
            </c:strRef>
          </c:cat>
          <c:val>
            <c:numRef>
              <c:f>גיליון1!$H$8:$H$12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42</c:v>
                </c:pt>
                <c:pt idx="3">
                  <c:v>20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E2-461E-ADA0-364C65AFD593}"/>
            </c:ext>
          </c:extLst>
        </c:ser>
        <c:ser>
          <c:idx val="1"/>
          <c:order val="1"/>
          <c:tx>
            <c:strRef>
              <c:f>גיליון1!$I$7</c:f>
              <c:strCache>
                <c:ptCount val="1"/>
                <c:pt idx="0">
                  <c:v>שוכרים</c:v>
                </c:pt>
              </c:strCache>
            </c:strRef>
          </c:tx>
          <c:spPr>
            <a:solidFill>
              <a:srgbClr val="94DC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גיליון1!$G$8:$G$12</c:f>
              <c:strCache>
                <c:ptCount val="5"/>
                <c:pt idx="0">
                  <c:v>גיל 0-18</c:v>
                </c:pt>
                <c:pt idx="1">
                  <c:v>גיל 18-30</c:v>
                </c:pt>
                <c:pt idx="2">
                  <c:v>גיל 30-50</c:v>
                </c:pt>
                <c:pt idx="3">
                  <c:v>גיל 50-65</c:v>
                </c:pt>
                <c:pt idx="4">
                  <c:v>גיל 65 ומעלה</c:v>
                </c:pt>
              </c:strCache>
            </c:strRef>
          </c:cat>
          <c:val>
            <c:numRef>
              <c:f>גיליון1!$I$8:$I$12</c:f>
              <c:numCache>
                <c:formatCode>General</c:formatCode>
                <c:ptCount val="5"/>
                <c:pt idx="0">
                  <c:v>16</c:v>
                </c:pt>
                <c:pt idx="1">
                  <c:v>15</c:v>
                </c:pt>
                <c:pt idx="2">
                  <c:v>28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E2-461E-ADA0-364C65AFD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135888"/>
        <c:axId val="421138408"/>
      </c:barChart>
      <c:catAx>
        <c:axId val="42113588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421138408"/>
        <c:crosses val="autoZero"/>
        <c:auto val="1"/>
        <c:lblAlgn val="ctr"/>
        <c:lblOffset val="100"/>
        <c:noMultiLvlLbl val="0"/>
      </c:catAx>
      <c:valAx>
        <c:axId val="421138408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42113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r>
              <a:rPr lang="he-IL" b="0" dirty="0">
                <a:solidFill>
                  <a:sysClr val="windowText" lastClr="000000"/>
                </a:solidFill>
                <a:latin typeface="Heebo" pitchFamily="2" charset="-79"/>
                <a:cs typeface="Heebo" pitchFamily="2" charset="-79"/>
              </a:rPr>
              <a:t>זיקה דתית</a:t>
            </a:r>
            <a:r>
              <a:rPr lang="he-IL" b="0" baseline="0" dirty="0">
                <a:solidFill>
                  <a:sysClr val="windowText" lastClr="000000"/>
                </a:solidFill>
                <a:latin typeface="Heebo" pitchFamily="2" charset="-79"/>
                <a:cs typeface="Heebo" pitchFamily="2" charset="-79"/>
              </a:rPr>
              <a:t> במתחם</a:t>
            </a:r>
            <a:endParaRPr lang="he-IL" b="0" dirty="0">
              <a:solidFill>
                <a:sysClr val="windowText" lastClr="000000"/>
              </a:solidFill>
              <a:latin typeface="Heebo" pitchFamily="2" charset="-79"/>
              <a:cs typeface="Heebo" pitchFamily="2" charset="-79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A3-4684-BBA9-431A30693309}"/>
              </c:ext>
            </c:extLst>
          </c:dPt>
          <c:dPt>
            <c:idx val="1"/>
            <c:bubble3D val="0"/>
            <c:spPr>
              <a:solidFill>
                <a:srgbClr val="94DC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A3-4684-BBA9-431A30693309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A3-4684-BBA9-431A30693309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A3-4684-BBA9-431A30693309}"/>
              </c:ext>
            </c:extLst>
          </c:dPt>
          <c:dLbls>
            <c:dLbl>
              <c:idx val="0"/>
              <c:layout>
                <c:manualLayout>
                  <c:x val="1.6802712160979876E-2"/>
                  <c:y val="-7.571886847477399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A3-4684-BBA9-431A30693309}"/>
                </c:ext>
              </c:extLst>
            </c:dLbl>
            <c:dLbl>
              <c:idx val="1"/>
              <c:layout>
                <c:manualLayout>
                  <c:x val="9.3632983377077861E-3"/>
                  <c:y val="-1.498359580052493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A3-4684-BBA9-431A30693309}"/>
                </c:ext>
              </c:extLst>
            </c:dLbl>
            <c:dLbl>
              <c:idx val="2"/>
              <c:layout>
                <c:manualLayout>
                  <c:x val="-2.5949256342957132E-2"/>
                  <c:y val="9.036818314377369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A3-4684-BBA9-431A306933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גיליון1!$I$44:$I$47</c:f>
              <c:strCache>
                <c:ptCount val="4"/>
                <c:pt idx="0">
                  <c:v>חילונים</c:v>
                </c:pt>
                <c:pt idx="1">
                  <c:v>מסורתיים</c:v>
                </c:pt>
                <c:pt idx="2">
                  <c:v>דתיים</c:v>
                </c:pt>
                <c:pt idx="3">
                  <c:v>חרדים</c:v>
                </c:pt>
              </c:strCache>
            </c:strRef>
          </c:cat>
          <c:val>
            <c:numRef>
              <c:f>גיליון1!$J$44:$J$47</c:f>
              <c:numCache>
                <c:formatCode>General</c:formatCode>
                <c:ptCount val="4"/>
                <c:pt idx="0">
                  <c:v>95</c:v>
                </c:pt>
                <c:pt idx="1">
                  <c:v>22</c:v>
                </c:pt>
                <c:pt idx="2">
                  <c:v>35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A3-4684-BBA9-431A30693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b="0">
                <a:solidFill>
                  <a:sysClr val="windowText" lastClr="000000"/>
                </a:solidFill>
                <a:latin typeface="Heebo" pitchFamily="2" charset="-79"/>
                <a:cs typeface="Heebo" pitchFamily="2" charset="-79"/>
              </a:rPr>
              <a:t>חששות</a:t>
            </a:r>
            <a:r>
              <a:rPr lang="he-IL" b="0" baseline="0">
                <a:solidFill>
                  <a:sysClr val="windowText" lastClr="000000"/>
                </a:solidFill>
                <a:latin typeface="Heebo" pitchFamily="2" charset="-79"/>
                <a:cs typeface="Heebo" pitchFamily="2" charset="-79"/>
              </a:rPr>
              <a:t> לקראת תהליך של פינוי בינוי</a:t>
            </a:r>
            <a:endParaRPr lang="he-IL" b="0">
              <a:solidFill>
                <a:sysClr val="windowText" lastClr="000000"/>
              </a:solidFill>
              <a:latin typeface="Heebo" pitchFamily="2" charset="-79"/>
              <a:cs typeface="Heebo" pitchFamily="2" charset="-79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גיליון1!$C$48:$C$57</c:f>
              <c:strCache>
                <c:ptCount val="10"/>
                <c:pt idx="0">
                  <c:v>אופי השכונה המתחדשת</c:v>
                </c:pt>
                <c:pt idx="1">
                  <c:v>קושי בבניית הסכמות בין כמות גדולה של בעלי דירות</c:v>
                </c:pt>
                <c:pt idx="2">
                  <c:v>תשלום ועד בית עתידי</c:v>
                </c:pt>
                <c:pt idx="3">
                  <c:v>אי-בהירות בנוגע לעתיד</c:v>
                </c:pt>
                <c:pt idx="4">
                  <c:v>משך זמן התהליך</c:v>
                </c:pt>
                <c:pt idx="5">
                  <c:v>חששות מאי-עמידה בתקנים </c:v>
                </c:pt>
                <c:pt idx="6">
                  <c:v>חששות מאי-עמידה בלוחות זמנים</c:v>
                </c:pt>
                <c:pt idx="7">
                  <c:v>חששות מתמורה לא הולמת</c:v>
                </c:pt>
                <c:pt idx="8">
                  <c:v>חששות ממעבר דירה</c:v>
                </c:pt>
                <c:pt idx="9">
                  <c:v>קושי ביצירת אמון ביזם</c:v>
                </c:pt>
              </c:strCache>
            </c:strRef>
          </c:cat>
          <c:val>
            <c:numRef>
              <c:f>גיליון1!$D$48:$D$57</c:f>
              <c:numCache>
                <c:formatCode>General</c:formatCode>
                <c:ptCount val="10"/>
                <c:pt idx="0">
                  <c:v>23</c:v>
                </c:pt>
                <c:pt idx="1">
                  <c:v>89</c:v>
                </c:pt>
                <c:pt idx="2">
                  <c:v>57</c:v>
                </c:pt>
                <c:pt idx="3">
                  <c:v>69</c:v>
                </c:pt>
                <c:pt idx="4">
                  <c:v>124</c:v>
                </c:pt>
                <c:pt idx="5">
                  <c:v>26</c:v>
                </c:pt>
                <c:pt idx="6">
                  <c:v>97</c:v>
                </c:pt>
                <c:pt idx="7">
                  <c:v>12</c:v>
                </c:pt>
                <c:pt idx="8">
                  <c:v>66</c:v>
                </c:pt>
                <c:pt idx="9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BB-466C-A7AD-A9E07117E5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1563320"/>
        <c:axId val="421564760"/>
      </c:barChart>
      <c:catAx>
        <c:axId val="42156332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421564760"/>
        <c:crosses val="autoZero"/>
        <c:auto val="1"/>
        <c:lblAlgn val="ctr"/>
        <c:lblOffset val="100"/>
        <c:noMultiLvlLbl val="0"/>
      </c:catAx>
      <c:valAx>
        <c:axId val="421564760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421563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dirty="0">
                <a:solidFill>
                  <a:schemeClr val="tx1"/>
                </a:solidFill>
                <a:latin typeface="Heebo" pitchFamily="2" charset="-79"/>
                <a:cs typeface="Heebo" pitchFamily="2" charset="-79"/>
              </a:rPr>
              <a:t>תקופת הפינוי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4DCF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E7-4C3C-8ACA-A568F3EF09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FE7-4C3C-8ACA-A568F3EF09A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E7-4C3C-8ACA-A568F3EF09A0}"/>
              </c:ext>
            </c:extLst>
          </c:dPt>
          <c:dPt>
            <c:idx val="4"/>
            <c:invertIfNegative val="0"/>
            <c:bubble3D val="0"/>
            <c:spPr>
              <a:solidFill>
                <a:srgbClr val="6FC4F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FE7-4C3C-8ACA-A568F3EF09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גיליון1!$C$77:$C$81</c:f>
              <c:strCache>
                <c:ptCount val="5"/>
                <c:pt idx="0">
                  <c:v>מעוניינ/ת לגור בשכונה בתקופת השכירות</c:v>
                </c:pt>
                <c:pt idx="1">
                  <c:v>לא נמנע/ת ממעבר לשכונה אחרת</c:v>
                </c:pt>
                <c:pt idx="2">
                  <c:v>מתכננ/ת לעבור לשכונה אחרת למגורי קבע</c:v>
                </c:pt>
                <c:pt idx="3">
                  <c:v>מתכננ/ת לעבור לעיר אחרת למגורי קבע</c:v>
                </c:pt>
                <c:pt idx="4">
                  <c:v>לא יודע/ת</c:v>
                </c:pt>
              </c:strCache>
            </c:strRef>
          </c:cat>
          <c:val>
            <c:numRef>
              <c:f>גיליון1!$D$77:$D$81</c:f>
              <c:numCache>
                <c:formatCode>General</c:formatCode>
                <c:ptCount val="5"/>
                <c:pt idx="0">
                  <c:v>74</c:v>
                </c:pt>
                <c:pt idx="1">
                  <c:v>12</c:v>
                </c:pt>
                <c:pt idx="2">
                  <c:v>13</c:v>
                </c:pt>
                <c:pt idx="3">
                  <c:v>7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E7-4C3C-8ACA-A568F3EF0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7953496"/>
        <c:axId val="667952056"/>
      </c:barChart>
      <c:catAx>
        <c:axId val="66795349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667952056"/>
        <c:crosses val="autoZero"/>
        <c:auto val="1"/>
        <c:lblAlgn val="ctr"/>
        <c:lblOffset val="100"/>
        <c:noMultiLvlLbl val="0"/>
      </c:catAx>
      <c:valAx>
        <c:axId val="667952056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667953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r>
              <a:rPr lang="he-IL" dirty="0"/>
              <a:t>הרצון לגור במתחם לאחר מימוש הפרויקט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גיליון1!$B$105</c:f>
              <c:strCache>
                <c:ptCount val="1"/>
                <c:pt idx="0">
                  <c:v>מעוניינים לגור במתחם לאחר מימוש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גיליון1!$C$104:$D$104</c:f>
              <c:strCache>
                <c:ptCount val="2"/>
                <c:pt idx="0">
                  <c:v>בעלי דירות שגרים במתחם</c:v>
                </c:pt>
                <c:pt idx="1">
                  <c:v>בעלי דירות שאינם גרים במתחם</c:v>
                </c:pt>
              </c:strCache>
            </c:strRef>
          </c:cat>
          <c:val>
            <c:numRef>
              <c:f>גיליון1!$C$105:$D$105</c:f>
              <c:numCache>
                <c:formatCode>General</c:formatCode>
                <c:ptCount val="2"/>
                <c:pt idx="0">
                  <c:v>25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3-403B-8A9C-90B83C420C4D}"/>
            </c:ext>
          </c:extLst>
        </c:ser>
        <c:ser>
          <c:idx val="1"/>
          <c:order val="1"/>
          <c:tx>
            <c:strRef>
              <c:f>גיליון1!$B$106</c:f>
              <c:strCache>
                <c:ptCount val="1"/>
                <c:pt idx="0">
                  <c:v>לא מעוניינים לגור במתחם לאחר מימוש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גיליון1!$C$104:$D$104</c:f>
              <c:strCache>
                <c:ptCount val="2"/>
                <c:pt idx="0">
                  <c:v>בעלי דירות שגרים במתחם</c:v>
                </c:pt>
                <c:pt idx="1">
                  <c:v>בעלי דירות שאינם גרים במתחם</c:v>
                </c:pt>
              </c:strCache>
            </c:strRef>
          </c:cat>
          <c:val>
            <c:numRef>
              <c:f>גיליון1!$C$106:$D$106</c:f>
              <c:numCache>
                <c:formatCode>General</c:formatCode>
                <c:ptCount val="2"/>
                <c:pt idx="0">
                  <c:v>13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23-403B-8A9C-90B83C420C4D}"/>
            </c:ext>
          </c:extLst>
        </c:ser>
        <c:ser>
          <c:idx val="2"/>
          <c:order val="2"/>
          <c:tx>
            <c:strRef>
              <c:f>גיליון1!$B$107</c:f>
              <c:strCache>
                <c:ptCount val="1"/>
                <c:pt idx="0">
                  <c:v>לא יודעים</c:v>
                </c:pt>
              </c:strCache>
            </c:strRef>
          </c:tx>
          <c:spPr>
            <a:solidFill>
              <a:srgbClr val="6FC4F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Heebo" pitchFamily="2" charset="-79"/>
                    <a:ea typeface="+mn-ea"/>
                    <a:cs typeface="Heebo" pitchFamily="2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גיליון1!$C$104:$D$104</c:f>
              <c:strCache>
                <c:ptCount val="2"/>
                <c:pt idx="0">
                  <c:v>בעלי דירות שגרים במתחם</c:v>
                </c:pt>
                <c:pt idx="1">
                  <c:v>בעלי דירות שאינם גרים במתחם</c:v>
                </c:pt>
              </c:strCache>
            </c:strRef>
          </c:cat>
          <c:val>
            <c:numRef>
              <c:f>גיליון1!$C$107:$D$107</c:f>
              <c:numCache>
                <c:formatCode>General</c:formatCode>
                <c:ptCount val="2"/>
                <c:pt idx="0">
                  <c:v>56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23-403B-8A9C-90B83C420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3623544"/>
        <c:axId val="633623904"/>
      </c:barChart>
      <c:catAx>
        <c:axId val="63362354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633623904"/>
        <c:crosses val="autoZero"/>
        <c:auto val="1"/>
        <c:lblAlgn val="ctr"/>
        <c:lblOffset val="100"/>
        <c:noMultiLvlLbl val="0"/>
      </c:catAx>
      <c:valAx>
        <c:axId val="63362390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Heebo" pitchFamily="2" charset="-79"/>
                <a:ea typeface="+mn-ea"/>
                <a:cs typeface="Heebo" pitchFamily="2" charset="-79"/>
              </a:defRPr>
            </a:pPr>
            <a:endParaRPr lang="he-IL"/>
          </a:p>
        </c:txPr>
        <c:crossAx val="63362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797462817147855E-2"/>
          <c:y val="0.79316929133858272"/>
          <c:w val="0.97240507436570411"/>
          <c:h val="0.169793671624380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ebo" pitchFamily="2" charset="-79"/>
              <a:ea typeface="+mn-ea"/>
              <a:cs typeface="Heebo" pitchFamily="2" charset="-79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0292C2-27FB-4BA7-898A-0FF066C04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41601C4-7DB4-4302-B9C7-52C30BF91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D306A43-405C-4B08-8155-F4F22F7FB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41D7C9D-1F54-4580-98EA-2CDBF0F8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6CC44CA-5803-41A7-A36C-140D48E9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3230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A3D175-4695-4E9B-8E46-E633D1524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51CBF71-3BC9-4E2C-85B0-A1B361F90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7A81F54-9904-4E1D-AF08-C9275AA5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10E95CA-E3B1-4B7D-BC4D-E9C8A22C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3DBEC03-E674-478B-9514-8644A752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871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DC74DE-BBD5-4E30-B41B-FB9A8746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15CB8EA-EAE3-4A4A-BE03-8D2D80E3C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5434324-0E26-4554-9EBB-77F1E37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2010C7-BD5D-4386-B1F6-36B796C7C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1513782-4502-44DA-8637-4D7CF5AC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273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BA2DED-CCA5-4525-B051-B84D7D52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FE2244B-F292-4D59-BC8E-11F1719F4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B7E06C1-2961-4726-8E58-D729B53AD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C8920C4-95DC-4D23-AC53-6FA07C9A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CDB0808-48ED-4F8B-8744-51E9B7A94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0360077-1D58-4B5D-8482-4EFE4A6ED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520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23FBB8-6352-43CE-8CB3-546D12D7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C061B1-AB7E-427D-93E0-CC58BB8FC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8650C10-7851-4EA8-B5B6-953435596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C60BFB1-09AF-40D0-BED6-492095E6E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848F3E5-E9FE-4FB8-84D7-925D391B3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CB4955A-1E10-4F25-89FF-A78B831A5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CBFCD4E-1E36-40AD-82E1-F41D8617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D41C0EE-A933-45DB-83DE-93AD0DE8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630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773968-A436-40D4-B8EE-9FB0D549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F739F36-62C0-4E6A-BB56-B533A080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7DED81E-E141-46E8-8907-F2B966DC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596F28D-4B88-435E-BEFE-BADB4DE7F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650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696AF623-7FDC-4B26-A0E2-F3AF1746B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6E5F121-EC29-433A-B1F2-EAA68EB8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C35A96F-713C-47A6-B0B0-2BD6B823F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867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E75554-AA0F-42A8-B3C0-5EE8A4AD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A5A2197-6C9F-46DC-B8F4-4BD9B4803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19332BE-F60B-4D5B-99BB-6D7C35C14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968F6E7-71E9-4156-931D-615AE1CA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0763CCE-13A4-4646-A7DF-50B4BEBAE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6330BBC-51D3-4CFD-89A4-46F4BDCA6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31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273877-4CF6-4CEC-8DB2-5FD49A55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C22BBB0-F3C5-40B9-A084-8E7C7E956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2AEF381-2FBF-4368-96C0-0BCD2DE96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0615964-514D-48B8-AA6F-0C744DC06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367DE59-4B03-454A-9BA4-81D38588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1D87A73-873D-47CF-8900-F1E800DE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264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1B27FE-2394-458F-98AA-02C8ACDB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ADD1522-360E-43B2-81E2-3F7AD1F90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01BC4B7-C27D-4ABE-B518-69E584DEB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477F08E-1D1A-42DC-8F02-FE148FCB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946F0B6-5166-46CB-AC75-707BF8FD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841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46D737A-F9F4-4A7D-BAB4-E955A0A39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FBBCF9A-475E-41E6-B6FE-84929F6D5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4C6C82A-0791-4777-900A-C39ED302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6432130-8E2F-4068-BB08-A82103EE7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EA0894C-525A-4BCF-8088-EC30E86B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996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D1D2091-8C07-40E3-ACBB-BCAA92AE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1A757BC-0F06-4D72-A7F0-1A8765C91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D0A1D4-7B6D-4B10-A226-8A450F49B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0A11A-C4C6-4B98-BCF4-0557775436A1}" type="datetimeFigureOut">
              <a:rPr lang="he-IL" smtClean="0"/>
              <a:t>כ"ה/אלול/תשפ"ו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F1BDB43-210B-44C1-AB36-BE9939D1D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E2A77F0-1CE2-4D9F-A736-1DF80B0CC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447E-0A6F-4B94-9C21-3015D992A8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876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48457" y="487998"/>
            <a:ext cx="7769904" cy="2874411"/>
            <a:chOff x="-1793260" y="373088"/>
            <a:chExt cx="12743832" cy="6131679"/>
          </a:xfrm>
        </p:grpSpPr>
        <p:sp>
          <p:nvSpPr>
            <p:cNvPr id="7" name="TextBox 7"/>
            <p:cNvSpPr txBox="1"/>
            <p:nvPr/>
          </p:nvSpPr>
          <p:spPr>
            <a:xfrm>
              <a:off x="603714" y="373088"/>
              <a:ext cx="8908990" cy="683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96"/>
                </a:lnSpc>
              </a:pPr>
              <a:endParaRPr lang="en-US" sz="2133" spc="19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1793260" y="3911457"/>
              <a:ext cx="12743832" cy="20243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800"/>
                </a:lnSpc>
              </a:pPr>
              <a:r>
                <a:rPr lang="he-IL" sz="7600" b="1" dirty="0">
                  <a:solidFill>
                    <a:srgbClr val="005EB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ebo" pitchFamily="2" charset="-79"/>
                  <a:cs typeface="Heebo" pitchFamily="2" charset="-79"/>
                </a:rPr>
                <a:t>דו"ח</a:t>
              </a:r>
              <a:r>
                <a:rPr lang="he-IL" sz="7667" b="1" dirty="0">
                  <a:solidFill>
                    <a:srgbClr val="005EB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ebo" pitchFamily="2" charset="-79"/>
                  <a:cs typeface="Heebo" pitchFamily="2" charset="-79"/>
                </a:rPr>
                <a:t> חברתי שלב 1 </a:t>
              </a:r>
              <a:endParaRPr lang="en-US" sz="7667" b="1" dirty="0">
                <a:solidFill>
                  <a:srgbClr val="005E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3714" y="5817989"/>
              <a:ext cx="8908990" cy="68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13"/>
                </a:lnSpc>
              </a:pPr>
              <a:endParaRPr lang="en-US" sz="1867" b="1" spc="13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973083" y="-676159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>
              <a:solidFill>
                <a:srgbClr val="FFD757"/>
              </a:solidFill>
              <a:latin typeface="Heebo" pitchFamily="2" charset="-79"/>
              <a:cs typeface="Heebo" pitchFamily="2" charset="-79"/>
            </a:endParaRPr>
          </a:p>
        </p:txBody>
      </p:sp>
      <p:pic>
        <p:nvPicPr>
          <p:cNvPr id="12" name="Picture 33">
            <a:extLst>
              <a:ext uri="{FF2B5EF4-FFF2-40B4-BE49-F238E27FC236}">
                <a16:creationId xmlns:a16="http://schemas.microsoft.com/office/drawing/2014/main" id="{3F10CCED-63F8-4219-9207-27E3E8C5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398" r="6094" b="35138"/>
          <a:stretch>
            <a:fillRect/>
          </a:stretch>
        </p:blipFill>
        <p:spPr>
          <a:xfrm>
            <a:off x="9276981" y="85585"/>
            <a:ext cx="1645019" cy="498615"/>
          </a:xfrm>
          <a:prstGeom prst="rect">
            <a:avLst/>
          </a:prstGeom>
        </p:spPr>
      </p:pic>
      <p:pic>
        <p:nvPicPr>
          <p:cNvPr id="16" name="image2.png">
            <a:extLst>
              <a:ext uri="{FF2B5EF4-FFF2-40B4-BE49-F238E27FC236}">
                <a16:creationId xmlns:a16="http://schemas.microsoft.com/office/drawing/2014/main" id="{92F4D1C6-C89C-4C34-8696-D1D73B50C85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166891" y="147795"/>
            <a:ext cx="782320" cy="432223"/>
          </a:xfrm>
          <a:prstGeom prst="rect">
            <a:avLst/>
          </a:prstGeom>
          <a:ln/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17AA8C67-53E0-4229-AF6B-CCD64FF4231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29"/>
          <a:stretch/>
        </p:blipFill>
        <p:spPr bwMode="auto">
          <a:xfrm>
            <a:off x="77611" y="149891"/>
            <a:ext cx="968323" cy="532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מלבן 17">
            <a:extLst>
              <a:ext uri="{FF2B5EF4-FFF2-40B4-BE49-F238E27FC236}">
                <a16:creationId xmlns:a16="http://schemas.microsoft.com/office/drawing/2014/main" id="{92012410-742D-4C7F-8A09-2B0793551652}"/>
              </a:ext>
            </a:extLst>
          </p:cNvPr>
          <p:cNvSpPr/>
          <p:nvPr/>
        </p:nvSpPr>
        <p:spPr>
          <a:xfrm>
            <a:off x="2380609" y="3115339"/>
            <a:ext cx="6705599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27"/>
              </a:lnSpc>
            </a:pPr>
            <a:r>
              <a:rPr lang="he-IL" sz="1867" b="1" spc="17" dirty="0">
                <a:latin typeface="Heebo" pitchFamily="2" charset="-79"/>
                <a:cs typeface="Heebo" pitchFamily="2" charset="-79"/>
              </a:rPr>
              <a:t>לשלב זה יש שני חלקים: דו"ח חברתי ועקרונות חברתיים לתכנון</a:t>
            </a:r>
          </a:p>
          <a:p>
            <a:pPr algn="ctr">
              <a:lnSpc>
                <a:spcPts val="2427"/>
              </a:lnSpc>
            </a:pPr>
            <a:r>
              <a:rPr lang="he-IL" sz="1867" b="1" spc="17" dirty="0">
                <a:latin typeface="Heebo" pitchFamily="2" charset="-79"/>
                <a:cs typeface="Heebo" pitchFamily="2" charset="-79"/>
              </a:rPr>
              <a:t>נא למלא בפורמט הנוכחי </a:t>
            </a:r>
            <a:br>
              <a:rPr lang="en-US" sz="1867" b="1" spc="17" dirty="0">
                <a:latin typeface="Heebo" pitchFamily="2" charset="-79"/>
                <a:cs typeface="Heebo" pitchFamily="2" charset="-79"/>
              </a:rPr>
            </a:br>
            <a:r>
              <a:rPr lang="he-IL" sz="1400" b="1" spc="17" dirty="0">
                <a:latin typeface="Heebo" pitchFamily="2" charset="-79"/>
                <a:cs typeface="Heebo" pitchFamily="2" charset="-79"/>
              </a:rPr>
              <a:t>(בשקופיות הבאות)</a:t>
            </a:r>
            <a:endParaRPr lang="en-US" sz="1400" b="1" spc="17" dirty="0">
              <a:latin typeface="Heebo" pitchFamily="2" charset="-79"/>
              <a:cs typeface="Heebo" pitchFamily="2" charset="-79"/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DC75C284-106F-4BCE-A34B-0960C6BAC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591" y="-65601"/>
            <a:ext cx="1440206" cy="809954"/>
          </a:xfrm>
          <a:prstGeom prst="rect">
            <a:avLst/>
          </a:prstGeom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F2A4CE00-7075-90AE-7BCB-B404A6E83375}"/>
              </a:ext>
            </a:extLst>
          </p:cNvPr>
          <p:cNvSpPr txBox="1"/>
          <p:nvPr/>
        </p:nvSpPr>
        <p:spPr>
          <a:xfrm>
            <a:off x="2269499" y="4469924"/>
            <a:ext cx="75125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27"/>
              </a:lnSpc>
            </a:pPr>
            <a:r>
              <a:rPr lang="he-IL" sz="1400" spc="17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ניתן לבצע שינויי עיצוב אך </a:t>
            </a:r>
            <a:r>
              <a:rPr lang="he-IL" sz="1400" b="1" spc="17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חובה</a:t>
            </a:r>
            <a:r>
              <a:rPr lang="he-IL" sz="1400" spc="17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 לתאר את כלל הפרטים הנדרשים</a:t>
            </a:r>
          </a:p>
          <a:p>
            <a:pPr algn="ctr">
              <a:lnSpc>
                <a:spcPts val="2427"/>
              </a:lnSpc>
            </a:pPr>
            <a:r>
              <a:rPr lang="he-IL" sz="1400" spc="17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ניתן להוסיף לוגואים ומומלץ להוסיף תרשימים</a:t>
            </a:r>
          </a:p>
          <a:p>
            <a:pPr algn="ctr">
              <a:lnSpc>
                <a:spcPts val="2427"/>
              </a:lnSpc>
            </a:pPr>
            <a:r>
              <a:rPr lang="he-IL" sz="1400" spc="17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בסוף המסמך מצורף צ'קליסט מסמכים נדרשים שיש לצרף לדו"ח</a:t>
            </a:r>
          </a:p>
        </p:txBody>
      </p:sp>
    </p:spTree>
    <p:extLst>
      <p:ext uri="{BB962C8B-B14F-4D97-AF65-F5344CB8AC3E}">
        <p14:creationId xmlns:p14="http://schemas.microsoft.com/office/powerpoint/2010/main" val="1713518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1"/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  <p:sp>
        <p:nvSpPr>
          <p:cNvPr id="33" name="AutoShape 10">
            <a:extLst>
              <a:ext uri="{FF2B5EF4-FFF2-40B4-BE49-F238E27FC236}">
                <a16:creationId xmlns:a16="http://schemas.microsoft.com/office/drawing/2014/main" id="{BB44CD33-00F2-6E8E-0B65-2C0BABDF0014}"/>
              </a:ext>
            </a:extLst>
          </p:cNvPr>
          <p:cNvSpPr/>
          <p:nvPr/>
        </p:nvSpPr>
        <p:spPr>
          <a:xfrm>
            <a:off x="10548647" y="2433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מהלך חברתי נדרש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ציר זמן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69CF70C-F87E-EE14-8F1E-B9B09024E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398" r="6094" b="35138"/>
          <a:stretch>
            <a:fillRect/>
          </a:stretch>
        </p:blipFill>
        <p:spPr>
          <a:xfrm>
            <a:off x="8857531" y="85585"/>
            <a:ext cx="1645019" cy="498615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0B2E141E-5A6B-A9F5-8B42-6931051E2D7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29"/>
          <a:stretch/>
        </p:blipFill>
        <p:spPr bwMode="auto">
          <a:xfrm>
            <a:off x="77611" y="149891"/>
            <a:ext cx="968323" cy="532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תמונה 51">
            <a:extLst>
              <a:ext uri="{FF2B5EF4-FFF2-40B4-BE49-F238E27FC236}">
                <a16:creationId xmlns:a16="http://schemas.microsoft.com/office/drawing/2014/main" id="{563D019F-1E65-54F5-4857-DBAE32ED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41" y="-65601"/>
            <a:ext cx="1440206" cy="809954"/>
          </a:xfrm>
          <a:prstGeom prst="rect">
            <a:avLst/>
          </a:prstGeom>
        </p:spPr>
      </p:pic>
      <p:sp>
        <p:nvSpPr>
          <p:cNvPr id="72" name="AutoShape 29">
            <a:extLst>
              <a:ext uri="{FF2B5EF4-FFF2-40B4-BE49-F238E27FC236}">
                <a16:creationId xmlns:a16="http://schemas.microsoft.com/office/drawing/2014/main" id="{DD349BFC-E2D3-46B5-FFF5-A5DA61D46DC6}"/>
              </a:ext>
            </a:extLst>
          </p:cNvPr>
          <p:cNvSpPr/>
          <p:nvPr/>
        </p:nvSpPr>
        <p:spPr>
          <a:xfrm>
            <a:off x="1451296" y="1726956"/>
            <a:ext cx="9097352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85" name="קשת מלאה 84">
            <a:extLst>
              <a:ext uri="{FF2B5EF4-FFF2-40B4-BE49-F238E27FC236}">
                <a16:creationId xmlns:a16="http://schemas.microsoft.com/office/drawing/2014/main" id="{5C495BEC-3FA0-73B8-D6C3-D1034CC88DD6}"/>
              </a:ext>
            </a:extLst>
          </p:cNvPr>
          <p:cNvSpPr/>
          <p:nvPr/>
        </p:nvSpPr>
        <p:spPr>
          <a:xfrm rot="16200000">
            <a:off x="285908" y="1762320"/>
            <a:ext cx="2331938" cy="2297522"/>
          </a:xfrm>
          <a:prstGeom prst="blockArc">
            <a:avLst/>
          </a:prstGeom>
          <a:solidFill>
            <a:srgbClr val="94DCF4"/>
          </a:solidFill>
          <a:ln>
            <a:solidFill>
              <a:srgbClr val="94DC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94DCF4"/>
              </a:solidFill>
            </a:endParaRPr>
          </a:p>
        </p:txBody>
      </p:sp>
      <p:sp>
        <p:nvSpPr>
          <p:cNvPr id="86" name="AutoShape 29">
            <a:extLst>
              <a:ext uri="{FF2B5EF4-FFF2-40B4-BE49-F238E27FC236}">
                <a16:creationId xmlns:a16="http://schemas.microsoft.com/office/drawing/2014/main" id="{1F773339-A1FE-21AF-8B83-513F8180D3E7}"/>
              </a:ext>
            </a:extLst>
          </p:cNvPr>
          <p:cNvSpPr/>
          <p:nvPr/>
        </p:nvSpPr>
        <p:spPr>
          <a:xfrm>
            <a:off x="1451296" y="3493288"/>
            <a:ext cx="7659148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87" name="קשת מלאה 86">
            <a:extLst>
              <a:ext uri="{FF2B5EF4-FFF2-40B4-BE49-F238E27FC236}">
                <a16:creationId xmlns:a16="http://schemas.microsoft.com/office/drawing/2014/main" id="{C444D9C7-3FA0-51BC-46B2-91DE3EA0B455}"/>
              </a:ext>
            </a:extLst>
          </p:cNvPr>
          <p:cNvSpPr/>
          <p:nvPr/>
        </p:nvSpPr>
        <p:spPr>
          <a:xfrm rot="5400000">
            <a:off x="7932180" y="3518828"/>
            <a:ext cx="2337477" cy="2315410"/>
          </a:xfrm>
          <a:prstGeom prst="blockArc">
            <a:avLst/>
          </a:prstGeom>
          <a:solidFill>
            <a:srgbClr val="94DCF4"/>
          </a:solidFill>
          <a:ln>
            <a:solidFill>
              <a:srgbClr val="94DC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94DCF4"/>
              </a:solidFill>
            </a:endParaRPr>
          </a:p>
        </p:txBody>
      </p:sp>
      <p:sp>
        <p:nvSpPr>
          <p:cNvPr id="88" name="AutoShape 29">
            <a:extLst>
              <a:ext uri="{FF2B5EF4-FFF2-40B4-BE49-F238E27FC236}">
                <a16:creationId xmlns:a16="http://schemas.microsoft.com/office/drawing/2014/main" id="{294F02F1-4DBA-D446-672D-410F2C088EE1}"/>
              </a:ext>
            </a:extLst>
          </p:cNvPr>
          <p:cNvSpPr/>
          <p:nvPr/>
        </p:nvSpPr>
        <p:spPr>
          <a:xfrm>
            <a:off x="8389" y="5268009"/>
            <a:ext cx="9097352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95" name="מלבן 94">
            <a:extLst>
              <a:ext uri="{FF2B5EF4-FFF2-40B4-BE49-F238E27FC236}">
                <a16:creationId xmlns:a16="http://schemas.microsoft.com/office/drawing/2014/main" id="{E7938428-F2F8-4780-2C6A-A2975B7167E7}"/>
              </a:ext>
            </a:extLst>
          </p:cNvPr>
          <p:cNvSpPr/>
          <p:nvPr/>
        </p:nvSpPr>
        <p:spPr>
          <a:xfrm>
            <a:off x="9224116" y="2323749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תיבת טקסט 95">
            <a:extLst>
              <a:ext uri="{FF2B5EF4-FFF2-40B4-BE49-F238E27FC236}">
                <a16:creationId xmlns:a16="http://schemas.microsoft.com/office/drawing/2014/main" id="{FB9D51F0-4FED-B648-7E99-708856E960D8}"/>
              </a:ext>
            </a:extLst>
          </p:cNvPr>
          <p:cNvSpPr txBox="1"/>
          <p:nvPr/>
        </p:nvSpPr>
        <p:spPr>
          <a:xfrm>
            <a:off x="9115209" y="2494570"/>
            <a:ext cx="2708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97" name="תיבת טקסט 96">
            <a:extLst>
              <a:ext uri="{FF2B5EF4-FFF2-40B4-BE49-F238E27FC236}">
                <a16:creationId xmlns:a16="http://schemas.microsoft.com/office/drawing/2014/main" id="{3B140001-D86B-B483-9F28-4799B2CDECF9}"/>
              </a:ext>
            </a:extLst>
          </p:cNvPr>
          <p:cNvSpPr txBox="1"/>
          <p:nvPr/>
        </p:nvSpPr>
        <p:spPr>
          <a:xfrm>
            <a:off x="8686800" y="2818420"/>
            <a:ext cx="11564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התארגנות דיירים 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והסמכת נציגות</a:t>
            </a:r>
          </a:p>
        </p:txBody>
      </p:sp>
      <p:sp>
        <p:nvSpPr>
          <p:cNvPr id="100" name="מלבן 99">
            <a:extLst>
              <a:ext uri="{FF2B5EF4-FFF2-40B4-BE49-F238E27FC236}">
                <a16:creationId xmlns:a16="http://schemas.microsoft.com/office/drawing/2014/main" id="{D4598171-C011-D9B0-B223-2CA6951406EB}"/>
              </a:ext>
            </a:extLst>
          </p:cNvPr>
          <p:cNvSpPr/>
          <p:nvPr/>
        </p:nvSpPr>
        <p:spPr>
          <a:xfrm>
            <a:off x="7690591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תיבת טקסט 100">
            <a:extLst>
              <a:ext uri="{FF2B5EF4-FFF2-40B4-BE49-F238E27FC236}">
                <a16:creationId xmlns:a16="http://schemas.microsoft.com/office/drawing/2014/main" id="{21B2081A-CD3F-2D1C-8088-489437F5472D}"/>
              </a:ext>
            </a:extLst>
          </p:cNvPr>
          <p:cNvSpPr txBox="1"/>
          <p:nvPr/>
        </p:nvSpPr>
        <p:spPr>
          <a:xfrm>
            <a:off x="7578753" y="2504095"/>
            <a:ext cx="2928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2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2" name="תיבת טקסט 101">
            <a:extLst>
              <a:ext uri="{FF2B5EF4-FFF2-40B4-BE49-F238E27FC236}">
                <a16:creationId xmlns:a16="http://schemas.microsoft.com/office/drawing/2014/main" id="{BD19B416-E5DE-4864-C79C-D6C56FEC7A72}"/>
              </a:ext>
            </a:extLst>
          </p:cNvPr>
          <p:cNvSpPr txBox="1"/>
          <p:nvPr/>
        </p:nvSpPr>
        <p:spPr>
          <a:xfrm>
            <a:off x="7153275" y="2808895"/>
            <a:ext cx="11564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בחירת עו"ד וחתימה על ייפוי כוח לייצוג</a:t>
            </a:r>
          </a:p>
        </p:txBody>
      </p:sp>
      <p:sp>
        <p:nvSpPr>
          <p:cNvPr id="103" name="מלבן 102">
            <a:extLst>
              <a:ext uri="{FF2B5EF4-FFF2-40B4-BE49-F238E27FC236}">
                <a16:creationId xmlns:a16="http://schemas.microsoft.com/office/drawing/2014/main" id="{5FBED400-F13C-3184-DA16-E7786E34B4EF}"/>
              </a:ext>
            </a:extLst>
          </p:cNvPr>
          <p:cNvSpPr/>
          <p:nvPr/>
        </p:nvSpPr>
        <p:spPr>
          <a:xfrm>
            <a:off x="6118966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4" name="תיבת טקסט 103">
            <a:extLst>
              <a:ext uri="{FF2B5EF4-FFF2-40B4-BE49-F238E27FC236}">
                <a16:creationId xmlns:a16="http://schemas.microsoft.com/office/drawing/2014/main" id="{78AA60D5-6BA7-018D-29CE-E4E5B6A48BBF}"/>
              </a:ext>
            </a:extLst>
          </p:cNvPr>
          <p:cNvSpPr txBox="1"/>
          <p:nvPr/>
        </p:nvSpPr>
        <p:spPr>
          <a:xfrm>
            <a:off x="5991144" y="2494570"/>
            <a:ext cx="3087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3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5" name="תיבת טקסט 104">
            <a:extLst>
              <a:ext uri="{FF2B5EF4-FFF2-40B4-BE49-F238E27FC236}">
                <a16:creationId xmlns:a16="http://schemas.microsoft.com/office/drawing/2014/main" id="{473A810E-4AE5-1B60-1DB8-62ADF5F47B2A}"/>
              </a:ext>
            </a:extLst>
          </p:cNvPr>
          <p:cNvSpPr txBox="1"/>
          <p:nvPr/>
        </p:nvSpPr>
        <p:spPr>
          <a:xfrm>
            <a:off x="5581650" y="2789845"/>
            <a:ext cx="11564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כניסת יזם למתחם – כנס בעלי דירות</a:t>
            </a:r>
          </a:p>
        </p:txBody>
      </p:sp>
      <p:sp>
        <p:nvSpPr>
          <p:cNvPr id="106" name="מלבן 105">
            <a:extLst>
              <a:ext uri="{FF2B5EF4-FFF2-40B4-BE49-F238E27FC236}">
                <a16:creationId xmlns:a16="http://schemas.microsoft.com/office/drawing/2014/main" id="{820C0B4C-22AE-B4E5-47A5-B6D9F34F3D43}"/>
              </a:ext>
            </a:extLst>
          </p:cNvPr>
          <p:cNvSpPr/>
          <p:nvPr/>
        </p:nvSpPr>
        <p:spPr>
          <a:xfrm>
            <a:off x="4423516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7" name="תיבת טקסט 106">
            <a:extLst>
              <a:ext uri="{FF2B5EF4-FFF2-40B4-BE49-F238E27FC236}">
                <a16:creationId xmlns:a16="http://schemas.microsoft.com/office/drawing/2014/main" id="{7468CA6C-3E67-ACBD-C550-79693329E7B9}"/>
              </a:ext>
            </a:extLst>
          </p:cNvPr>
          <p:cNvSpPr txBox="1"/>
          <p:nvPr/>
        </p:nvSpPr>
        <p:spPr>
          <a:xfrm>
            <a:off x="4320648" y="2494570"/>
            <a:ext cx="2457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4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8" name="תיבת טקסט 107">
            <a:extLst>
              <a:ext uri="{FF2B5EF4-FFF2-40B4-BE49-F238E27FC236}">
                <a16:creationId xmlns:a16="http://schemas.microsoft.com/office/drawing/2014/main" id="{EC817037-C64B-FF52-94A4-725B15B2A5F9}"/>
              </a:ext>
            </a:extLst>
          </p:cNvPr>
          <p:cNvSpPr txBox="1"/>
          <p:nvPr/>
        </p:nvSpPr>
        <p:spPr>
          <a:xfrm>
            <a:off x="3886200" y="2780320"/>
            <a:ext cx="1156442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כנס לקראת חתימה על הסכם ארגון (נון </a:t>
            </a:r>
            <a:r>
              <a:rPr lang="he-IL" sz="900" dirty="0" err="1">
                <a:latin typeface="Heebo" pitchFamily="2" charset="-79"/>
                <a:cs typeface="Heebo" pitchFamily="2" charset="-79"/>
              </a:rPr>
              <a:t>שופ</a:t>
            </a:r>
            <a:r>
              <a:rPr lang="he-IL" sz="900" dirty="0">
                <a:latin typeface="Heebo" pitchFamily="2" charset="-79"/>
                <a:cs typeface="Heebo" pitchFamily="2" charset="-79"/>
              </a:rPr>
              <a:t>) </a:t>
            </a:r>
          </a:p>
        </p:txBody>
      </p:sp>
      <p:sp>
        <p:nvSpPr>
          <p:cNvPr id="109" name="מלבן 108">
            <a:extLst>
              <a:ext uri="{FF2B5EF4-FFF2-40B4-BE49-F238E27FC236}">
                <a16:creationId xmlns:a16="http://schemas.microsoft.com/office/drawing/2014/main" id="{130514BB-F125-EA01-BBC1-1B2E5B4F857F}"/>
              </a:ext>
            </a:extLst>
          </p:cNvPr>
          <p:cNvSpPr/>
          <p:nvPr/>
        </p:nvSpPr>
        <p:spPr>
          <a:xfrm>
            <a:off x="2374358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0" name="תיבת טקסט 109">
            <a:extLst>
              <a:ext uri="{FF2B5EF4-FFF2-40B4-BE49-F238E27FC236}">
                <a16:creationId xmlns:a16="http://schemas.microsoft.com/office/drawing/2014/main" id="{FCEEF1C3-58AE-99C0-BD3E-BDB5F1C814AC}"/>
              </a:ext>
            </a:extLst>
          </p:cNvPr>
          <p:cNvSpPr txBox="1"/>
          <p:nvPr/>
        </p:nvSpPr>
        <p:spPr>
          <a:xfrm>
            <a:off x="2177238" y="2492378"/>
            <a:ext cx="43691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5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11" name="תיבת טקסט 110">
            <a:extLst>
              <a:ext uri="{FF2B5EF4-FFF2-40B4-BE49-F238E27FC236}">
                <a16:creationId xmlns:a16="http://schemas.microsoft.com/office/drawing/2014/main" id="{3CEA754D-2152-8199-66A0-725547537347}"/>
              </a:ext>
            </a:extLst>
          </p:cNvPr>
          <p:cNvSpPr txBox="1"/>
          <p:nvPr/>
        </p:nvSpPr>
        <p:spPr>
          <a:xfrm>
            <a:off x="1639750" y="2789845"/>
            <a:ext cx="1499897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פגישת עקרונות תכנון חברתיים עם הנציגות והאדריכל </a:t>
            </a:r>
          </a:p>
        </p:txBody>
      </p:sp>
      <p:sp>
        <p:nvSpPr>
          <p:cNvPr id="137" name="מלבן 136">
            <a:extLst>
              <a:ext uri="{FF2B5EF4-FFF2-40B4-BE49-F238E27FC236}">
                <a16:creationId xmlns:a16="http://schemas.microsoft.com/office/drawing/2014/main" id="{CB76186A-27CA-90DB-DDFC-EBD72707587C}"/>
              </a:ext>
            </a:extLst>
          </p:cNvPr>
          <p:cNvSpPr/>
          <p:nvPr/>
        </p:nvSpPr>
        <p:spPr>
          <a:xfrm>
            <a:off x="8204941" y="408587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8" name="תיבת טקסט 137">
            <a:extLst>
              <a:ext uri="{FF2B5EF4-FFF2-40B4-BE49-F238E27FC236}">
                <a16:creationId xmlns:a16="http://schemas.microsoft.com/office/drawing/2014/main" id="{7FEAC152-561D-3512-CAD5-E317F54D82C3}"/>
              </a:ext>
            </a:extLst>
          </p:cNvPr>
          <p:cNvSpPr txBox="1"/>
          <p:nvPr/>
        </p:nvSpPr>
        <p:spPr>
          <a:xfrm>
            <a:off x="8083578" y="4256695"/>
            <a:ext cx="2928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6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39" name="תיבת טקסט 138">
            <a:extLst>
              <a:ext uri="{FF2B5EF4-FFF2-40B4-BE49-F238E27FC236}">
                <a16:creationId xmlns:a16="http://schemas.microsoft.com/office/drawing/2014/main" id="{2C0C40B4-2940-9305-4416-DCD20F08C4D4}"/>
              </a:ext>
            </a:extLst>
          </p:cNvPr>
          <p:cNvSpPr txBox="1"/>
          <p:nvPr/>
        </p:nvSpPr>
        <p:spPr>
          <a:xfrm>
            <a:off x="6898399" y="4542445"/>
            <a:ext cx="2659093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טרום דיון בפורום התחדשות עירונית בעירייה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דו"ח חברתי שלב 1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עקרונות חברתיים לתכנון</a:t>
            </a:r>
          </a:p>
        </p:txBody>
      </p:sp>
      <p:sp>
        <p:nvSpPr>
          <p:cNvPr id="140" name="מלבן 139">
            <a:extLst>
              <a:ext uri="{FF2B5EF4-FFF2-40B4-BE49-F238E27FC236}">
                <a16:creationId xmlns:a16="http://schemas.microsoft.com/office/drawing/2014/main" id="{EF928BD3-D400-1871-7792-1C6F1449A913}"/>
              </a:ext>
            </a:extLst>
          </p:cNvPr>
          <p:cNvSpPr/>
          <p:nvPr/>
        </p:nvSpPr>
        <p:spPr>
          <a:xfrm>
            <a:off x="5614141" y="408587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1" name="תיבת טקסט 140">
            <a:extLst>
              <a:ext uri="{FF2B5EF4-FFF2-40B4-BE49-F238E27FC236}">
                <a16:creationId xmlns:a16="http://schemas.microsoft.com/office/drawing/2014/main" id="{15B5E382-ECE5-A7B8-6887-24BC45E9DAAA}"/>
              </a:ext>
            </a:extLst>
          </p:cNvPr>
          <p:cNvSpPr txBox="1"/>
          <p:nvPr/>
        </p:nvSpPr>
        <p:spPr>
          <a:xfrm>
            <a:off x="5492778" y="4256695"/>
            <a:ext cx="2928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7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2" name="מלבן 141">
            <a:extLst>
              <a:ext uri="{FF2B5EF4-FFF2-40B4-BE49-F238E27FC236}">
                <a16:creationId xmlns:a16="http://schemas.microsoft.com/office/drawing/2014/main" id="{716A6E2C-21FF-E5F2-BEE9-54950134A86F}"/>
              </a:ext>
            </a:extLst>
          </p:cNvPr>
          <p:cNvSpPr/>
          <p:nvPr/>
        </p:nvSpPr>
        <p:spPr>
          <a:xfrm>
            <a:off x="3556741" y="4076349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3" name="תיבת טקסט 142">
            <a:extLst>
              <a:ext uri="{FF2B5EF4-FFF2-40B4-BE49-F238E27FC236}">
                <a16:creationId xmlns:a16="http://schemas.microsoft.com/office/drawing/2014/main" id="{D96C8151-5E16-028C-10BF-3B7FC2B3502E}"/>
              </a:ext>
            </a:extLst>
          </p:cNvPr>
          <p:cNvSpPr txBox="1"/>
          <p:nvPr/>
        </p:nvSpPr>
        <p:spPr>
          <a:xfrm>
            <a:off x="3435378" y="4247170"/>
            <a:ext cx="2928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8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4" name="מלבן 143">
            <a:extLst>
              <a:ext uri="{FF2B5EF4-FFF2-40B4-BE49-F238E27FC236}">
                <a16:creationId xmlns:a16="http://schemas.microsoft.com/office/drawing/2014/main" id="{B6B43F11-9CD1-4081-FDE4-52E422246E12}"/>
              </a:ext>
            </a:extLst>
          </p:cNvPr>
          <p:cNvSpPr/>
          <p:nvPr/>
        </p:nvSpPr>
        <p:spPr>
          <a:xfrm>
            <a:off x="1889866" y="408587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5" name="תיבת טקסט 144">
            <a:extLst>
              <a:ext uri="{FF2B5EF4-FFF2-40B4-BE49-F238E27FC236}">
                <a16:creationId xmlns:a16="http://schemas.microsoft.com/office/drawing/2014/main" id="{68363BE4-B2D6-9CB7-13E2-1CED9EE37010}"/>
              </a:ext>
            </a:extLst>
          </p:cNvPr>
          <p:cNvSpPr txBox="1"/>
          <p:nvPr/>
        </p:nvSpPr>
        <p:spPr>
          <a:xfrm>
            <a:off x="1778028" y="4256695"/>
            <a:ext cx="2928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9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6" name="תיבת טקסט 145">
            <a:extLst>
              <a:ext uri="{FF2B5EF4-FFF2-40B4-BE49-F238E27FC236}">
                <a16:creationId xmlns:a16="http://schemas.microsoft.com/office/drawing/2014/main" id="{53C6DB74-4453-161A-2B2A-54FB28F1FA2D}"/>
              </a:ext>
            </a:extLst>
          </p:cNvPr>
          <p:cNvSpPr txBox="1"/>
          <p:nvPr/>
        </p:nvSpPr>
        <p:spPr>
          <a:xfrm>
            <a:off x="4285612" y="4555527"/>
            <a:ext cx="26859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בניית תוכנית חברתית לליווי קשישים 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ואנשים עם צרכים מיוחדים ו/או מוגבלויות</a:t>
            </a:r>
          </a:p>
        </p:txBody>
      </p:sp>
      <p:sp>
        <p:nvSpPr>
          <p:cNvPr id="147" name="תיבת טקסט 146">
            <a:extLst>
              <a:ext uri="{FF2B5EF4-FFF2-40B4-BE49-F238E27FC236}">
                <a16:creationId xmlns:a16="http://schemas.microsoft.com/office/drawing/2014/main" id="{76F9E3ED-6BF2-C28F-7378-B77E11248CC2}"/>
              </a:ext>
            </a:extLst>
          </p:cNvPr>
          <p:cNvSpPr txBox="1"/>
          <p:nvPr/>
        </p:nvSpPr>
        <p:spPr>
          <a:xfrm>
            <a:off x="2773905" y="4555527"/>
            <a:ext cx="15978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הצגת חלופות תכנון לנציגות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ובחירת חלופה מועדפת</a:t>
            </a:r>
          </a:p>
        </p:txBody>
      </p:sp>
      <p:sp>
        <p:nvSpPr>
          <p:cNvPr id="148" name="תיבת טקסט 147">
            <a:extLst>
              <a:ext uri="{FF2B5EF4-FFF2-40B4-BE49-F238E27FC236}">
                <a16:creationId xmlns:a16="http://schemas.microsoft.com/office/drawing/2014/main" id="{319F7A7B-85E2-61FF-DC27-60716B7CE995}"/>
              </a:ext>
            </a:extLst>
          </p:cNvPr>
          <p:cNvSpPr txBox="1"/>
          <p:nvPr/>
        </p:nvSpPr>
        <p:spPr>
          <a:xfrm>
            <a:off x="1139917" y="4522713"/>
            <a:ext cx="1499897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טרום פתיחת תיק </a:t>
            </a:r>
            <a:r>
              <a:rPr lang="he-IL" sz="900" b="1" dirty="0" err="1">
                <a:latin typeface="Heebo" pitchFamily="2" charset="-79"/>
                <a:cs typeface="Heebo" pitchFamily="2" charset="-79"/>
              </a:rPr>
              <a:t>תב"ע</a:t>
            </a:r>
            <a:endParaRPr lang="he-IL" sz="900" b="1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הצגת חלופת התכנון הנבחרת לכלל בעלי הדירות במתחם</a:t>
            </a:r>
          </a:p>
        </p:txBody>
      </p:sp>
      <p:pic>
        <p:nvPicPr>
          <p:cNvPr id="149" name="image2.png">
            <a:extLst>
              <a:ext uri="{FF2B5EF4-FFF2-40B4-BE49-F238E27FC236}">
                <a16:creationId xmlns:a16="http://schemas.microsoft.com/office/drawing/2014/main" id="{8EFE2036-53C4-D50F-FAC0-A87BE9948661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166891" y="147795"/>
            <a:ext cx="782320" cy="432223"/>
          </a:xfrm>
          <a:prstGeom prst="rect">
            <a:avLst/>
          </a:prstGeom>
          <a:ln/>
        </p:spPr>
      </p:pic>
      <p:sp>
        <p:nvSpPr>
          <p:cNvPr id="150" name="אליפסה 149">
            <a:extLst>
              <a:ext uri="{FF2B5EF4-FFF2-40B4-BE49-F238E27FC236}">
                <a16:creationId xmlns:a16="http://schemas.microsoft.com/office/drawing/2014/main" id="{FD2E0E51-870B-E7A7-0F2C-713DA9EC37D6}"/>
              </a:ext>
            </a:extLst>
          </p:cNvPr>
          <p:cNvSpPr/>
          <p:nvPr/>
        </p:nvSpPr>
        <p:spPr>
          <a:xfrm>
            <a:off x="4744570" y="1011111"/>
            <a:ext cx="85725" cy="86014"/>
          </a:xfrm>
          <a:prstGeom prst="ellipse">
            <a:avLst/>
          </a:prstGeom>
          <a:solidFill>
            <a:srgbClr val="E83C5C"/>
          </a:solidFill>
          <a:ln>
            <a:solidFill>
              <a:srgbClr val="E83C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2C748944-E8DB-A01D-4BF4-A2CC295A33BE}"/>
              </a:ext>
            </a:extLst>
          </p:cNvPr>
          <p:cNvSpPr txBox="1"/>
          <p:nvPr/>
        </p:nvSpPr>
        <p:spPr>
          <a:xfrm>
            <a:off x="1451297" y="945760"/>
            <a:ext cx="33400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000" dirty="0">
                <a:latin typeface="Heebo" pitchFamily="2" charset="-79"/>
                <a:cs typeface="Heebo" pitchFamily="2" charset="-79"/>
              </a:rPr>
              <a:t>יש לשלוח </a:t>
            </a:r>
            <a:r>
              <a:rPr lang="he-IL" sz="1000" dirty="0" err="1">
                <a:latin typeface="Heebo" pitchFamily="2" charset="-79"/>
                <a:cs typeface="Heebo" pitchFamily="2" charset="-79"/>
              </a:rPr>
              <a:t>למינהלת</a:t>
            </a:r>
            <a:r>
              <a:rPr lang="he-IL" sz="1000" dirty="0">
                <a:latin typeface="Heebo" pitchFamily="2" charset="-79"/>
                <a:cs typeface="Heebo" pitchFamily="2" charset="-79"/>
              </a:rPr>
              <a:t> הזמנה לכנס בין 7-10 ימים טרום הכנס </a:t>
            </a:r>
            <a:endParaRPr lang="he-IL" sz="1000" dirty="0"/>
          </a:p>
        </p:txBody>
      </p:sp>
      <p:sp>
        <p:nvSpPr>
          <p:cNvPr id="154" name="תיבת טקסט 153">
            <a:extLst>
              <a:ext uri="{FF2B5EF4-FFF2-40B4-BE49-F238E27FC236}">
                <a16:creationId xmlns:a16="http://schemas.microsoft.com/office/drawing/2014/main" id="{E40722FF-B705-CBFC-87D7-5C6E3E55ACA6}"/>
              </a:ext>
            </a:extLst>
          </p:cNvPr>
          <p:cNvSpPr txBox="1"/>
          <p:nvPr/>
        </p:nvSpPr>
        <p:spPr>
          <a:xfrm>
            <a:off x="1143841" y="1124576"/>
            <a:ext cx="36435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000" dirty="0">
                <a:latin typeface="Heebo" pitchFamily="2" charset="-79"/>
                <a:cs typeface="Heebo" pitchFamily="2" charset="-79"/>
              </a:rPr>
              <a:t>יש לשלוח את פרוטוקול הכנס ורשימת משתתפים חתומה </a:t>
            </a:r>
            <a:r>
              <a:rPr lang="he-IL" sz="1000" dirty="0" err="1">
                <a:latin typeface="Heebo" pitchFamily="2" charset="-79"/>
                <a:cs typeface="Heebo" pitchFamily="2" charset="-79"/>
              </a:rPr>
              <a:t>למינהלת</a:t>
            </a:r>
            <a:r>
              <a:rPr lang="he-IL" sz="1000" dirty="0">
                <a:latin typeface="Heebo" pitchFamily="2" charset="-79"/>
                <a:cs typeface="Heebo" pitchFamily="2" charset="-79"/>
              </a:rPr>
              <a:t> </a:t>
            </a:r>
            <a:endParaRPr lang="he-IL" sz="1000" dirty="0"/>
          </a:p>
        </p:txBody>
      </p:sp>
      <p:sp>
        <p:nvSpPr>
          <p:cNvPr id="155" name="אליפסה 154">
            <a:extLst>
              <a:ext uri="{FF2B5EF4-FFF2-40B4-BE49-F238E27FC236}">
                <a16:creationId xmlns:a16="http://schemas.microsoft.com/office/drawing/2014/main" id="{C6788156-0BED-9A03-B07D-C589602E9EB8}"/>
              </a:ext>
            </a:extLst>
          </p:cNvPr>
          <p:cNvSpPr/>
          <p:nvPr/>
        </p:nvSpPr>
        <p:spPr>
          <a:xfrm>
            <a:off x="4744570" y="1182561"/>
            <a:ext cx="85725" cy="86014"/>
          </a:xfrm>
          <a:prstGeom prst="ellipse">
            <a:avLst/>
          </a:prstGeom>
          <a:solidFill>
            <a:srgbClr val="442C5D"/>
          </a:solidFill>
          <a:ln>
            <a:solidFill>
              <a:srgbClr val="442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58" name="קבוצה 157">
            <a:extLst>
              <a:ext uri="{FF2B5EF4-FFF2-40B4-BE49-F238E27FC236}">
                <a16:creationId xmlns:a16="http://schemas.microsoft.com/office/drawing/2014/main" id="{03F1CF99-614A-2CCC-EFEF-7B1329E49713}"/>
              </a:ext>
            </a:extLst>
          </p:cNvPr>
          <p:cNvGrpSpPr/>
          <p:nvPr/>
        </p:nvGrpSpPr>
        <p:grpSpPr>
          <a:xfrm>
            <a:off x="6037088" y="3151205"/>
            <a:ext cx="228524" cy="86032"/>
            <a:chOff x="6303257" y="1208311"/>
            <a:chExt cx="228524" cy="86032"/>
          </a:xfrm>
        </p:grpSpPr>
        <p:sp>
          <p:nvSpPr>
            <p:cNvPr id="156" name="אליפסה 155">
              <a:extLst>
                <a:ext uri="{FF2B5EF4-FFF2-40B4-BE49-F238E27FC236}">
                  <a16:creationId xmlns:a16="http://schemas.microsoft.com/office/drawing/2014/main" id="{6E876A67-DEE5-4E62-1A93-4D729DD7FD29}"/>
                </a:ext>
              </a:extLst>
            </p:cNvPr>
            <p:cNvSpPr/>
            <p:nvPr/>
          </p:nvSpPr>
          <p:spPr>
            <a:xfrm>
              <a:off x="6446056" y="1208311"/>
              <a:ext cx="85725" cy="86014"/>
            </a:xfrm>
            <a:prstGeom prst="ellipse">
              <a:avLst/>
            </a:prstGeom>
            <a:solidFill>
              <a:srgbClr val="E83C5C"/>
            </a:solidFill>
            <a:ln>
              <a:solidFill>
                <a:srgbClr val="E83C5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7" name="אליפסה 156">
              <a:extLst>
                <a:ext uri="{FF2B5EF4-FFF2-40B4-BE49-F238E27FC236}">
                  <a16:creationId xmlns:a16="http://schemas.microsoft.com/office/drawing/2014/main" id="{7B99BD29-4179-2018-AAF4-B3B3EA76A4D2}"/>
                </a:ext>
              </a:extLst>
            </p:cNvPr>
            <p:cNvSpPr/>
            <p:nvPr/>
          </p:nvSpPr>
          <p:spPr>
            <a:xfrm>
              <a:off x="6303257" y="1208329"/>
              <a:ext cx="85725" cy="86014"/>
            </a:xfrm>
            <a:prstGeom prst="ellipse">
              <a:avLst/>
            </a:prstGeom>
            <a:solidFill>
              <a:srgbClr val="442C5D"/>
            </a:solidFill>
            <a:ln>
              <a:solidFill>
                <a:srgbClr val="442C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9" name="קבוצה 158">
            <a:extLst>
              <a:ext uri="{FF2B5EF4-FFF2-40B4-BE49-F238E27FC236}">
                <a16:creationId xmlns:a16="http://schemas.microsoft.com/office/drawing/2014/main" id="{2018F198-FBDB-2EC9-A6E9-082FF28411BC}"/>
              </a:ext>
            </a:extLst>
          </p:cNvPr>
          <p:cNvGrpSpPr/>
          <p:nvPr/>
        </p:nvGrpSpPr>
        <p:grpSpPr>
          <a:xfrm>
            <a:off x="4352688" y="3310297"/>
            <a:ext cx="228524" cy="86032"/>
            <a:chOff x="6303257" y="1208311"/>
            <a:chExt cx="228524" cy="86032"/>
          </a:xfrm>
        </p:grpSpPr>
        <p:sp>
          <p:nvSpPr>
            <p:cNvPr id="160" name="אליפסה 159">
              <a:extLst>
                <a:ext uri="{FF2B5EF4-FFF2-40B4-BE49-F238E27FC236}">
                  <a16:creationId xmlns:a16="http://schemas.microsoft.com/office/drawing/2014/main" id="{A7805A30-70F7-68F1-8B98-A6A8E12A6832}"/>
                </a:ext>
              </a:extLst>
            </p:cNvPr>
            <p:cNvSpPr/>
            <p:nvPr/>
          </p:nvSpPr>
          <p:spPr>
            <a:xfrm>
              <a:off x="6446056" y="1208311"/>
              <a:ext cx="85725" cy="86014"/>
            </a:xfrm>
            <a:prstGeom prst="ellipse">
              <a:avLst/>
            </a:prstGeom>
            <a:solidFill>
              <a:srgbClr val="E83C5C"/>
            </a:solidFill>
            <a:ln>
              <a:solidFill>
                <a:srgbClr val="E83C5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1" name="אליפסה 160">
              <a:extLst>
                <a:ext uri="{FF2B5EF4-FFF2-40B4-BE49-F238E27FC236}">
                  <a16:creationId xmlns:a16="http://schemas.microsoft.com/office/drawing/2014/main" id="{1E5D49E9-C81F-45B1-D9A4-FA2E48C520E6}"/>
                </a:ext>
              </a:extLst>
            </p:cNvPr>
            <p:cNvSpPr/>
            <p:nvPr/>
          </p:nvSpPr>
          <p:spPr>
            <a:xfrm>
              <a:off x="6303257" y="1208329"/>
              <a:ext cx="85725" cy="86014"/>
            </a:xfrm>
            <a:prstGeom prst="ellipse">
              <a:avLst/>
            </a:prstGeom>
            <a:solidFill>
              <a:srgbClr val="442C5D"/>
            </a:solidFill>
            <a:ln>
              <a:solidFill>
                <a:srgbClr val="442C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10">
            <a:extLst>
              <a:ext uri="{FF2B5EF4-FFF2-40B4-BE49-F238E27FC236}">
                <a16:creationId xmlns:a16="http://schemas.microsoft.com/office/drawing/2014/main" id="{BB44CD33-00F2-6E8E-0B65-2C0BABDF0014}"/>
              </a:ext>
            </a:extLst>
          </p:cNvPr>
          <p:cNvSpPr/>
          <p:nvPr/>
        </p:nvSpPr>
        <p:spPr>
          <a:xfrm>
            <a:off x="10548647" y="2433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מהלך חברתי נדרש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ציר זמן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69CF70C-F87E-EE14-8F1E-B9B09024E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398" r="6094" b="35138"/>
          <a:stretch>
            <a:fillRect/>
          </a:stretch>
        </p:blipFill>
        <p:spPr>
          <a:xfrm>
            <a:off x="8857531" y="85585"/>
            <a:ext cx="1645019" cy="498615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0B2E141E-5A6B-A9F5-8B42-6931051E2D7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29"/>
          <a:stretch/>
        </p:blipFill>
        <p:spPr bwMode="auto">
          <a:xfrm>
            <a:off x="77611" y="149891"/>
            <a:ext cx="968323" cy="532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תמונה 51">
            <a:extLst>
              <a:ext uri="{FF2B5EF4-FFF2-40B4-BE49-F238E27FC236}">
                <a16:creationId xmlns:a16="http://schemas.microsoft.com/office/drawing/2014/main" id="{563D019F-1E65-54F5-4857-DBAE32ED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41" y="-65601"/>
            <a:ext cx="1440206" cy="809954"/>
          </a:xfrm>
          <a:prstGeom prst="rect">
            <a:avLst/>
          </a:prstGeom>
        </p:spPr>
      </p:pic>
      <p:sp>
        <p:nvSpPr>
          <p:cNvPr id="72" name="AutoShape 29">
            <a:extLst>
              <a:ext uri="{FF2B5EF4-FFF2-40B4-BE49-F238E27FC236}">
                <a16:creationId xmlns:a16="http://schemas.microsoft.com/office/drawing/2014/main" id="{DD349BFC-E2D3-46B5-FFF5-A5DA61D46DC6}"/>
              </a:ext>
            </a:extLst>
          </p:cNvPr>
          <p:cNvSpPr/>
          <p:nvPr/>
        </p:nvSpPr>
        <p:spPr>
          <a:xfrm>
            <a:off x="1451296" y="1726956"/>
            <a:ext cx="9097352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85" name="קשת מלאה 84">
            <a:extLst>
              <a:ext uri="{FF2B5EF4-FFF2-40B4-BE49-F238E27FC236}">
                <a16:creationId xmlns:a16="http://schemas.microsoft.com/office/drawing/2014/main" id="{5C495BEC-3FA0-73B8-D6C3-D1034CC88DD6}"/>
              </a:ext>
            </a:extLst>
          </p:cNvPr>
          <p:cNvSpPr/>
          <p:nvPr/>
        </p:nvSpPr>
        <p:spPr>
          <a:xfrm rot="16200000">
            <a:off x="267886" y="1752687"/>
            <a:ext cx="2350094" cy="2315410"/>
          </a:xfrm>
          <a:prstGeom prst="blockArc">
            <a:avLst/>
          </a:prstGeom>
          <a:solidFill>
            <a:srgbClr val="94DCF4"/>
          </a:solidFill>
          <a:ln>
            <a:solidFill>
              <a:srgbClr val="94DC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94DCF4"/>
              </a:solidFill>
            </a:endParaRPr>
          </a:p>
        </p:txBody>
      </p:sp>
      <p:sp>
        <p:nvSpPr>
          <p:cNvPr id="86" name="AutoShape 29">
            <a:extLst>
              <a:ext uri="{FF2B5EF4-FFF2-40B4-BE49-F238E27FC236}">
                <a16:creationId xmlns:a16="http://schemas.microsoft.com/office/drawing/2014/main" id="{1F773339-A1FE-21AF-8B83-513F8180D3E7}"/>
              </a:ext>
            </a:extLst>
          </p:cNvPr>
          <p:cNvSpPr/>
          <p:nvPr/>
        </p:nvSpPr>
        <p:spPr>
          <a:xfrm>
            <a:off x="1451296" y="3493288"/>
            <a:ext cx="7659148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87" name="קשת מלאה 86">
            <a:extLst>
              <a:ext uri="{FF2B5EF4-FFF2-40B4-BE49-F238E27FC236}">
                <a16:creationId xmlns:a16="http://schemas.microsoft.com/office/drawing/2014/main" id="{C444D9C7-3FA0-51BC-46B2-91DE3EA0B455}"/>
              </a:ext>
            </a:extLst>
          </p:cNvPr>
          <p:cNvSpPr/>
          <p:nvPr/>
        </p:nvSpPr>
        <p:spPr>
          <a:xfrm rot="5400000">
            <a:off x="7932180" y="3518828"/>
            <a:ext cx="2337477" cy="2315410"/>
          </a:xfrm>
          <a:prstGeom prst="blockArc">
            <a:avLst/>
          </a:prstGeom>
          <a:solidFill>
            <a:srgbClr val="94DCF4"/>
          </a:solidFill>
          <a:ln>
            <a:solidFill>
              <a:srgbClr val="94DC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94DCF4"/>
              </a:solidFill>
            </a:endParaRPr>
          </a:p>
        </p:txBody>
      </p:sp>
      <p:sp>
        <p:nvSpPr>
          <p:cNvPr id="88" name="AutoShape 29">
            <a:extLst>
              <a:ext uri="{FF2B5EF4-FFF2-40B4-BE49-F238E27FC236}">
                <a16:creationId xmlns:a16="http://schemas.microsoft.com/office/drawing/2014/main" id="{294F02F1-4DBA-D446-672D-410F2C088EE1}"/>
              </a:ext>
            </a:extLst>
          </p:cNvPr>
          <p:cNvSpPr/>
          <p:nvPr/>
        </p:nvSpPr>
        <p:spPr>
          <a:xfrm>
            <a:off x="8389" y="5268009"/>
            <a:ext cx="9097352" cy="596794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endParaRPr lang="he-IL"/>
          </a:p>
        </p:txBody>
      </p:sp>
      <p:sp>
        <p:nvSpPr>
          <p:cNvPr id="95" name="מלבן 94">
            <a:extLst>
              <a:ext uri="{FF2B5EF4-FFF2-40B4-BE49-F238E27FC236}">
                <a16:creationId xmlns:a16="http://schemas.microsoft.com/office/drawing/2014/main" id="{E7938428-F2F8-4780-2C6A-A2975B7167E7}"/>
              </a:ext>
            </a:extLst>
          </p:cNvPr>
          <p:cNvSpPr/>
          <p:nvPr/>
        </p:nvSpPr>
        <p:spPr>
          <a:xfrm>
            <a:off x="9224116" y="2323749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תיבת טקסט 95">
            <a:extLst>
              <a:ext uri="{FF2B5EF4-FFF2-40B4-BE49-F238E27FC236}">
                <a16:creationId xmlns:a16="http://schemas.microsoft.com/office/drawing/2014/main" id="{FB9D51F0-4FED-B648-7E99-708856E960D8}"/>
              </a:ext>
            </a:extLst>
          </p:cNvPr>
          <p:cNvSpPr txBox="1"/>
          <p:nvPr/>
        </p:nvSpPr>
        <p:spPr>
          <a:xfrm>
            <a:off x="8939926" y="2502538"/>
            <a:ext cx="58515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10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97" name="תיבת טקסט 96">
            <a:extLst>
              <a:ext uri="{FF2B5EF4-FFF2-40B4-BE49-F238E27FC236}">
                <a16:creationId xmlns:a16="http://schemas.microsoft.com/office/drawing/2014/main" id="{3B140001-D86B-B483-9F28-4799B2CDECF9}"/>
              </a:ext>
            </a:extLst>
          </p:cNvPr>
          <p:cNvSpPr txBox="1"/>
          <p:nvPr/>
        </p:nvSpPr>
        <p:spPr>
          <a:xfrm>
            <a:off x="8474885" y="2744316"/>
            <a:ext cx="1670539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טרום פתיחת תיק </a:t>
            </a:r>
            <a:r>
              <a:rPr lang="he-IL" sz="900" b="1" dirty="0" err="1">
                <a:latin typeface="Heebo" pitchFamily="2" charset="-79"/>
                <a:cs typeface="Heebo" pitchFamily="2" charset="-79"/>
              </a:rPr>
              <a:t>תב"ע</a:t>
            </a:r>
            <a:endParaRPr lang="he-IL" sz="900" b="1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פנייה </a:t>
            </a:r>
            <a:r>
              <a:rPr lang="he-IL" sz="900" dirty="0" err="1">
                <a:latin typeface="Heebo" pitchFamily="2" charset="-79"/>
                <a:cs typeface="Heebo" pitchFamily="2" charset="-79"/>
              </a:rPr>
              <a:t>למינהל</a:t>
            </a:r>
            <a:r>
              <a:rPr lang="he-IL" sz="900" dirty="0">
                <a:latin typeface="Heebo" pitchFamily="2" charset="-79"/>
                <a:cs typeface="Heebo" pitchFamily="2" charset="-79"/>
              </a:rPr>
              <a:t> הקהילתי ובניית תוכנית שיתוף לשכונה </a:t>
            </a:r>
          </a:p>
        </p:txBody>
      </p:sp>
      <p:sp>
        <p:nvSpPr>
          <p:cNvPr id="100" name="מלבן 99">
            <a:extLst>
              <a:ext uri="{FF2B5EF4-FFF2-40B4-BE49-F238E27FC236}">
                <a16:creationId xmlns:a16="http://schemas.microsoft.com/office/drawing/2014/main" id="{D4598171-C011-D9B0-B223-2CA6951406EB}"/>
              </a:ext>
            </a:extLst>
          </p:cNvPr>
          <p:cNvSpPr/>
          <p:nvPr/>
        </p:nvSpPr>
        <p:spPr>
          <a:xfrm>
            <a:off x="7547505" y="2322585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תיבת טקסט 100">
            <a:extLst>
              <a:ext uri="{FF2B5EF4-FFF2-40B4-BE49-F238E27FC236}">
                <a16:creationId xmlns:a16="http://schemas.microsoft.com/office/drawing/2014/main" id="{21B2081A-CD3F-2D1C-8088-489437F5472D}"/>
              </a:ext>
            </a:extLst>
          </p:cNvPr>
          <p:cNvSpPr txBox="1"/>
          <p:nvPr/>
        </p:nvSpPr>
        <p:spPr>
          <a:xfrm>
            <a:off x="7318418" y="2502538"/>
            <a:ext cx="5048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11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2" name="תיבת טקסט 101">
            <a:extLst>
              <a:ext uri="{FF2B5EF4-FFF2-40B4-BE49-F238E27FC236}">
                <a16:creationId xmlns:a16="http://schemas.microsoft.com/office/drawing/2014/main" id="{BD19B416-E5DE-4864-C79C-D6C56FEC7A72}"/>
              </a:ext>
            </a:extLst>
          </p:cNvPr>
          <p:cNvSpPr txBox="1"/>
          <p:nvPr/>
        </p:nvSpPr>
        <p:spPr>
          <a:xfrm>
            <a:off x="6533721" y="2726733"/>
            <a:ext cx="2136839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פתיחת תיק </a:t>
            </a:r>
            <a:r>
              <a:rPr lang="he-IL" sz="900" b="1" dirty="0" err="1">
                <a:latin typeface="Heebo" pitchFamily="2" charset="-79"/>
                <a:cs typeface="Heebo" pitchFamily="2" charset="-79"/>
              </a:rPr>
              <a:t>תב"ע</a:t>
            </a:r>
            <a:endParaRPr lang="he-IL" sz="900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דו"ח חברתי שלב 2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מיפוי אוכלוסיות מיוחדות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התייחסות לעקרונות תכנון</a:t>
            </a:r>
          </a:p>
          <a:p>
            <a:pPr algn="ctr"/>
            <a:endParaRPr lang="he-IL" sz="900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3" name="מלבן 102">
            <a:extLst>
              <a:ext uri="{FF2B5EF4-FFF2-40B4-BE49-F238E27FC236}">
                <a16:creationId xmlns:a16="http://schemas.microsoft.com/office/drawing/2014/main" id="{5FBED400-F13C-3184-DA16-E7786E34B4EF}"/>
              </a:ext>
            </a:extLst>
          </p:cNvPr>
          <p:cNvSpPr/>
          <p:nvPr/>
        </p:nvSpPr>
        <p:spPr>
          <a:xfrm>
            <a:off x="5791795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4" name="תיבת טקסט 103">
            <a:extLst>
              <a:ext uri="{FF2B5EF4-FFF2-40B4-BE49-F238E27FC236}">
                <a16:creationId xmlns:a16="http://schemas.microsoft.com/office/drawing/2014/main" id="{78AA60D5-6BA7-018D-29CE-E4E5B6A48BBF}"/>
              </a:ext>
            </a:extLst>
          </p:cNvPr>
          <p:cNvSpPr txBox="1"/>
          <p:nvPr/>
        </p:nvSpPr>
        <p:spPr>
          <a:xfrm>
            <a:off x="5529933" y="2494570"/>
            <a:ext cx="55189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12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5" name="תיבת טקסט 104">
            <a:extLst>
              <a:ext uri="{FF2B5EF4-FFF2-40B4-BE49-F238E27FC236}">
                <a16:creationId xmlns:a16="http://schemas.microsoft.com/office/drawing/2014/main" id="{473A810E-4AE5-1B60-1DB8-62ADF5F47B2A}"/>
              </a:ext>
            </a:extLst>
          </p:cNvPr>
          <p:cNvSpPr txBox="1"/>
          <p:nvPr/>
        </p:nvSpPr>
        <p:spPr>
          <a:xfrm>
            <a:off x="4984357" y="2722278"/>
            <a:ext cx="16954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חוזה פינוי בינוי</a:t>
            </a:r>
            <a:endParaRPr lang="he-IL" sz="900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משא ומתן עם הנציגות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כנס הצגת עיקרי ההצעה לבעלי הדירות – לפני חתימה</a:t>
            </a:r>
          </a:p>
        </p:txBody>
      </p:sp>
      <p:sp>
        <p:nvSpPr>
          <p:cNvPr id="106" name="מלבן 105">
            <a:extLst>
              <a:ext uri="{FF2B5EF4-FFF2-40B4-BE49-F238E27FC236}">
                <a16:creationId xmlns:a16="http://schemas.microsoft.com/office/drawing/2014/main" id="{820C0B4C-22AE-B4E5-47A5-B6D9F34F3D43}"/>
              </a:ext>
            </a:extLst>
          </p:cNvPr>
          <p:cNvSpPr/>
          <p:nvPr/>
        </p:nvSpPr>
        <p:spPr>
          <a:xfrm>
            <a:off x="4004066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7" name="תיבת טקסט 106">
            <a:extLst>
              <a:ext uri="{FF2B5EF4-FFF2-40B4-BE49-F238E27FC236}">
                <a16:creationId xmlns:a16="http://schemas.microsoft.com/office/drawing/2014/main" id="{7468CA6C-3E67-ACBD-C550-79693329E7B9}"/>
              </a:ext>
            </a:extLst>
          </p:cNvPr>
          <p:cNvSpPr txBox="1"/>
          <p:nvPr/>
        </p:nvSpPr>
        <p:spPr>
          <a:xfrm>
            <a:off x="3777483" y="2494570"/>
            <a:ext cx="50368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13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08" name="תיבת טקסט 107">
            <a:extLst>
              <a:ext uri="{FF2B5EF4-FFF2-40B4-BE49-F238E27FC236}">
                <a16:creationId xmlns:a16="http://schemas.microsoft.com/office/drawing/2014/main" id="{EC817037-C64B-FF52-94A4-725B15B2A5F9}"/>
              </a:ext>
            </a:extLst>
          </p:cNvPr>
          <p:cNvSpPr txBox="1"/>
          <p:nvPr/>
        </p:nvSpPr>
        <p:spPr>
          <a:xfrm>
            <a:off x="3009731" y="2722789"/>
            <a:ext cx="2049038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עמידה בתנאי סף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כנס הצגת שינויי התכנון לבעלי הדירות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עדכון לדו"ח החברתי</a:t>
            </a:r>
          </a:p>
        </p:txBody>
      </p:sp>
      <p:sp>
        <p:nvSpPr>
          <p:cNvPr id="109" name="מלבן 108">
            <a:extLst>
              <a:ext uri="{FF2B5EF4-FFF2-40B4-BE49-F238E27FC236}">
                <a16:creationId xmlns:a16="http://schemas.microsoft.com/office/drawing/2014/main" id="{130514BB-F125-EA01-BBC1-1B2E5B4F857F}"/>
              </a:ext>
            </a:extLst>
          </p:cNvPr>
          <p:cNvSpPr/>
          <p:nvPr/>
        </p:nvSpPr>
        <p:spPr>
          <a:xfrm>
            <a:off x="2374358" y="231422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0" name="תיבת טקסט 109">
            <a:extLst>
              <a:ext uri="{FF2B5EF4-FFF2-40B4-BE49-F238E27FC236}">
                <a16:creationId xmlns:a16="http://schemas.microsoft.com/office/drawing/2014/main" id="{FCEEF1C3-58AE-99C0-BD3E-BDB5F1C814AC}"/>
              </a:ext>
            </a:extLst>
          </p:cNvPr>
          <p:cNvSpPr txBox="1"/>
          <p:nvPr/>
        </p:nvSpPr>
        <p:spPr>
          <a:xfrm>
            <a:off x="2102246" y="2501075"/>
            <a:ext cx="58817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14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11" name="תיבת טקסט 110">
            <a:extLst>
              <a:ext uri="{FF2B5EF4-FFF2-40B4-BE49-F238E27FC236}">
                <a16:creationId xmlns:a16="http://schemas.microsoft.com/office/drawing/2014/main" id="{3CEA754D-2152-8199-66A0-725547537347}"/>
              </a:ext>
            </a:extLst>
          </p:cNvPr>
          <p:cNvSpPr txBox="1"/>
          <p:nvPr/>
        </p:nvSpPr>
        <p:spPr>
          <a:xfrm>
            <a:off x="1627594" y="2722013"/>
            <a:ext cx="1499897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טרום הפקדה בפועל</a:t>
            </a:r>
            <a:endParaRPr lang="he-IL" sz="900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הצגה לבעלי הדירות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הצגה לתושבי השכונה</a:t>
            </a:r>
          </a:p>
        </p:txBody>
      </p:sp>
      <p:sp>
        <p:nvSpPr>
          <p:cNvPr id="137" name="מלבן 136">
            <a:extLst>
              <a:ext uri="{FF2B5EF4-FFF2-40B4-BE49-F238E27FC236}">
                <a16:creationId xmlns:a16="http://schemas.microsoft.com/office/drawing/2014/main" id="{CB76186A-27CA-90DB-DDFC-EBD72707587C}"/>
              </a:ext>
            </a:extLst>
          </p:cNvPr>
          <p:cNvSpPr/>
          <p:nvPr/>
        </p:nvSpPr>
        <p:spPr>
          <a:xfrm>
            <a:off x="8204941" y="408587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8" name="תיבת טקסט 137">
            <a:extLst>
              <a:ext uri="{FF2B5EF4-FFF2-40B4-BE49-F238E27FC236}">
                <a16:creationId xmlns:a16="http://schemas.microsoft.com/office/drawing/2014/main" id="{7FEAC152-561D-3512-CAD5-E317F54D82C3}"/>
              </a:ext>
            </a:extLst>
          </p:cNvPr>
          <p:cNvSpPr txBox="1"/>
          <p:nvPr/>
        </p:nvSpPr>
        <p:spPr>
          <a:xfrm>
            <a:off x="7957743" y="4256695"/>
            <a:ext cx="546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>
                <a:latin typeface="Heebo" pitchFamily="2" charset="-79"/>
                <a:cs typeface="Heebo" pitchFamily="2" charset="-79"/>
              </a:rPr>
              <a:t>15</a:t>
            </a:r>
          </a:p>
        </p:txBody>
      </p:sp>
      <p:sp>
        <p:nvSpPr>
          <p:cNvPr id="139" name="תיבת טקסט 138">
            <a:extLst>
              <a:ext uri="{FF2B5EF4-FFF2-40B4-BE49-F238E27FC236}">
                <a16:creationId xmlns:a16="http://schemas.microsoft.com/office/drawing/2014/main" id="{2C0C40B4-2940-9305-4416-DCD20F08C4D4}"/>
              </a:ext>
            </a:extLst>
          </p:cNvPr>
          <p:cNvSpPr txBox="1"/>
          <p:nvPr/>
        </p:nvSpPr>
        <p:spPr>
          <a:xfrm>
            <a:off x="6898399" y="4542445"/>
            <a:ext cx="265909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פתיחת תיק היתר</a:t>
            </a:r>
          </a:p>
          <a:p>
            <a:pPr algn="ctr"/>
            <a:r>
              <a:rPr lang="he-IL" sz="900" dirty="0">
                <a:highlight>
                  <a:srgbClr val="FFFF00"/>
                </a:highlight>
                <a:latin typeface="Heebo" pitchFamily="2" charset="-79"/>
                <a:cs typeface="Heebo" pitchFamily="2" charset="-79"/>
              </a:rPr>
              <a:t>הגשת מיפוי מעודכן של אוכלוסיות מיוחדות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כנס לבעלי הדירות: הצגת התוכנית המפורטת + לוחות הזמנים להתקדמות</a:t>
            </a:r>
          </a:p>
        </p:txBody>
      </p:sp>
      <p:sp>
        <p:nvSpPr>
          <p:cNvPr id="140" name="מלבן 139">
            <a:extLst>
              <a:ext uri="{FF2B5EF4-FFF2-40B4-BE49-F238E27FC236}">
                <a16:creationId xmlns:a16="http://schemas.microsoft.com/office/drawing/2014/main" id="{EF928BD3-D400-1871-7792-1C6F1449A913}"/>
              </a:ext>
            </a:extLst>
          </p:cNvPr>
          <p:cNvSpPr/>
          <p:nvPr/>
        </p:nvSpPr>
        <p:spPr>
          <a:xfrm>
            <a:off x="5614141" y="4085874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1" name="תיבת טקסט 140">
            <a:extLst>
              <a:ext uri="{FF2B5EF4-FFF2-40B4-BE49-F238E27FC236}">
                <a16:creationId xmlns:a16="http://schemas.microsoft.com/office/drawing/2014/main" id="{15B5E382-ECE5-A7B8-6887-24BC45E9DAAA}"/>
              </a:ext>
            </a:extLst>
          </p:cNvPr>
          <p:cNvSpPr txBox="1"/>
          <p:nvPr/>
        </p:nvSpPr>
        <p:spPr>
          <a:xfrm>
            <a:off x="5314404" y="4278956"/>
            <a:ext cx="64132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16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2" name="מלבן 141">
            <a:extLst>
              <a:ext uri="{FF2B5EF4-FFF2-40B4-BE49-F238E27FC236}">
                <a16:creationId xmlns:a16="http://schemas.microsoft.com/office/drawing/2014/main" id="{716A6E2C-21FF-E5F2-BEE9-54950134A86F}"/>
              </a:ext>
            </a:extLst>
          </p:cNvPr>
          <p:cNvSpPr/>
          <p:nvPr/>
        </p:nvSpPr>
        <p:spPr>
          <a:xfrm>
            <a:off x="3556741" y="4076349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3" name="תיבת טקסט 142">
            <a:extLst>
              <a:ext uri="{FF2B5EF4-FFF2-40B4-BE49-F238E27FC236}">
                <a16:creationId xmlns:a16="http://schemas.microsoft.com/office/drawing/2014/main" id="{D96C8151-5E16-028C-10BF-3B7FC2B3502E}"/>
              </a:ext>
            </a:extLst>
          </p:cNvPr>
          <p:cNvSpPr txBox="1"/>
          <p:nvPr/>
        </p:nvSpPr>
        <p:spPr>
          <a:xfrm>
            <a:off x="3222795" y="4273298"/>
            <a:ext cx="71614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17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4" name="מלבן 143">
            <a:extLst>
              <a:ext uri="{FF2B5EF4-FFF2-40B4-BE49-F238E27FC236}">
                <a16:creationId xmlns:a16="http://schemas.microsoft.com/office/drawing/2014/main" id="{B6B43F11-9CD1-4081-FDE4-52E422246E12}"/>
              </a:ext>
            </a:extLst>
          </p:cNvPr>
          <p:cNvSpPr/>
          <p:nvPr/>
        </p:nvSpPr>
        <p:spPr>
          <a:xfrm>
            <a:off x="1795242" y="4094519"/>
            <a:ext cx="45719" cy="180000"/>
          </a:xfrm>
          <a:prstGeom prst="rect">
            <a:avLst/>
          </a:prstGeom>
          <a:solidFill>
            <a:schemeClr val="accent1"/>
          </a:solidFill>
          <a:ln w="3175">
            <a:solidFill>
              <a:srgbClr val="00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5" name="תיבת טקסט 144">
            <a:extLst>
              <a:ext uri="{FF2B5EF4-FFF2-40B4-BE49-F238E27FC236}">
                <a16:creationId xmlns:a16="http://schemas.microsoft.com/office/drawing/2014/main" id="{68363BE4-B2D6-9CB7-13E2-1CED9EE37010}"/>
              </a:ext>
            </a:extLst>
          </p:cNvPr>
          <p:cNvSpPr txBox="1"/>
          <p:nvPr/>
        </p:nvSpPr>
        <p:spPr>
          <a:xfrm>
            <a:off x="1558051" y="4265874"/>
            <a:ext cx="52010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Heebo" pitchFamily="2" charset="-79"/>
                <a:cs typeface="Heebo" pitchFamily="2" charset="-79"/>
              </a:rPr>
              <a:t>18</a:t>
            </a:r>
            <a:endParaRPr lang="he-IL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46" name="תיבת טקסט 145">
            <a:extLst>
              <a:ext uri="{FF2B5EF4-FFF2-40B4-BE49-F238E27FC236}">
                <a16:creationId xmlns:a16="http://schemas.microsoft.com/office/drawing/2014/main" id="{53C6DB74-4453-161A-2B2A-54FB28F1FA2D}"/>
              </a:ext>
            </a:extLst>
          </p:cNvPr>
          <p:cNvSpPr txBox="1"/>
          <p:nvPr/>
        </p:nvSpPr>
        <p:spPr>
          <a:xfrm>
            <a:off x="4285612" y="4555527"/>
            <a:ext cx="2685918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טרום הריסה</a:t>
            </a:r>
            <a:endParaRPr lang="he-IL" sz="900" dirty="0"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עבודה פרטנית מול בעלי דירות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תיאום מול השכונה בנוגע לתקופת הבנייה</a:t>
            </a:r>
          </a:p>
        </p:txBody>
      </p:sp>
      <p:sp>
        <p:nvSpPr>
          <p:cNvPr id="147" name="תיבת טקסט 146">
            <a:extLst>
              <a:ext uri="{FF2B5EF4-FFF2-40B4-BE49-F238E27FC236}">
                <a16:creationId xmlns:a16="http://schemas.microsoft.com/office/drawing/2014/main" id="{76F9E3ED-6BF2-C28F-7378-B77E11248CC2}"/>
              </a:ext>
            </a:extLst>
          </p:cNvPr>
          <p:cNvSpPr txBox="1"/>
          <p:nvPr/>
        </p:nvSpPr>
        <p:spPr>
          <a:xfrm>
            <a:off x="2773905" y="4555527"/>
            <a:ext cx="15978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פינוי והריסה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עדכון אחת לרבעון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לבעלי הדירות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על סטטוס ההתקדמות</a:t>
            </a:r>
            <a:r>
              <a:rPr lang="he-IL" sz="900" b="1" dirty="0">
                <a:latin typeface="Heebo" pitchFamily="2" charset="-79"/>
                <a:cs typeface="Heebo" pitchFamily="2" charset="-79"/>
              </a:rPr>
              <a:t> </a:t>
            </a:r>
          </a:p>
        </p:txBody>
      </p:sp>
      <p:sp>
        <p:nvSpPr>
          <p:cNvPr id="148" name="תיבת טקסט 147">
            <a:extLst>
              <a:ext uri="{FF2B5EF4-FFF2-40B4-BE49-F238E27FC236}">
                <a16:creationId xmlns:a16="http://schemas.microsoft.com/office/drawing/2014/main" id="{319F7A7B-85E2-61FF-DC27-60716B7CE995}"/>
              </a:ext>
            </a:extLst>
          </p:cNvPr>
          <p:cNvSpPr txBox="1"/>
          <p:nvPr/>
        </p:nvSpPr>
        <p:spPr>
          <a:xfrm>
            <a:off x="1019769" y="4522713"/>
            <a:ext cx="16200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00" b="1" dirty="0">
                <a:latin typeface="Heebo" pitchFamily="2" charset="-79"/>
                <a:cs typeface="Heebo" pitchFamily="2" charset="-79"/>
              </a:rPr>
              <a:t>שנה טרום אכלוס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יצירת קשר עם המחלקה לעבודה קהילתית</a:t>
            </a:r>
          </a:p>
          <a:p>
            <a:pPr algn="ctr"/>
            <a:r>
              <a:rPr lang="he-IL" sz="900" dirty="0">
                <a:latin typeface="Heebo" pitchFamily="2" charset="-79"/>
                <a:cs typeface="Heebo" pitchFamily="2" charset="-79"/>
              </a:rPr>
              <a:t>בניית תוכנית חברתית לאכלוס </a:t>
            </a:r>
          </a:p>
        </p:txBody>
      </p:sp>
      <p:pic>
        <p:nvPicPr>
          <p:cNvPr id="149" name="image2.png">
            <a:extLst>
              <a:ext uri="{FF2B5EF4-FFF2-40B4-BE49-F238E27FC236}">
                <a16:creationId xmlns:a16="http://schemas.microsoft.com/office/drawing/2014/main" id="{8EFE2036-53C4-D50F-FAC0-A87BE9948661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166891" y="147795"/>
            <a:ext cx="782320" cy="432223"/>
          </a:xfrm>
          <a:prstGeom prst="rect">
            <a:avLst/>
          </a:prstGeom>
          <a:ln/>
        </p:spPr>
      </p:pic>
      <p:sp>
        <p:nvSpPr>
          <p:cNvPr id="150" name="אליפסה 149">
            <a:extLst>
              <a:ext uri="{FF2B5EF4-FFF2-40B4-BE49-F238E27FC236}">
                <a16:creationId xmlns:a16="http://schemas.microsoft.com/office/drawing/2014/main" id="{FD2E0E51-870B-E7A7-0F2C-713DA9EC37D6}"/>
              </a:ext>
            </a:extLst>
          </p:cNvPr>
          <p:cNvSpPr/>
          <p:nvPr/>
        </p:nvSpPr>
        <p:spPr>
          <a:xfrm>
            <a:off x="4744570" y="1011111"/>
            <a:ext cx="85725" cy="86014"/>
          </a:xfrm>
          <a:prstGeom prst="ellipse">
            <a:avLst/>
          </a:prstGeom>
          <a:solidFill>
            <a:srgbClr val="E83C5C"/>
          </a:solidFill>
          <a:ln>
            <a:solidFill>
              <a:srgbClr val="E83C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2C748944-E8DB-A01D-4BF4-A2CC295A33BE}"/>
              </a:ext>
            </a:extLst>
          </p:cNvPr>
          <p:cNvSpPr txBox="1"/>
          <p:nvPr/>
        </p:nvSpPr>
        <p:spPr>
          <a:xfrm>
            <a:off x="1451297" y="945760"/>
            <a:ext cx="33400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000" dirty="0">
                <a:latin typeface="Heebo" pitchFamily="2" charset="-79"/>
                <a:cs typeface="Heebo" pitchFamily="2" charset="-79"/>
              </a:rPr>
              <a:t>יש לשלוח </a:t>
            </a:r>
            <a:r>
              <a:rPr lang="he-IL" sz="1000" dirty="0" err="1">
                <a:latin typeface="Heebo" pitchFamily="2" charset="-79"/>
                <a:cs typeface="Heebo" pitchFamily="2" charset="-79"/>
              </a:rPr>
              <a:t>למינהלת</a:t>
            </a:r>
            <a:r>
              <a:rPr lang="he-IL" sz="1000" dirty="0">
                <a:latin typeface="Heebo" pitchFamily="2" charset="-79"/>
                <a:cs typeface="Heebo" pitchFamily="2" charset="-79"/>
              </a:rPr>
              <a:t> הזמנה לכנס בין 7-10 ימים טרום הכנס </a:t>
            </a:r>
            <a:endParaRPr lang="he-IL" sz="1000" dirty="0"/>
          </a:p>
        </p:txBody>
      </p:sp>
      <p:sp>
        <p:nvSpPr>
          <p:cNvPr id="154" name="תיבת טקסט 153">
            <a:extLst>
              <a:ext uri="{FF2B5EF4-FFF2-40B4-BE49-F238E27FC236}">
                <a16:creationId xmlns:a16="http://schemas.microsoft.com/office/drawing/2014/main" id="{E40722FF-B705-CBFC-87D7-5C6E3E55ACA6}"/>
              </a:ext>
            </a:extLst>
          </p:cNvPr>
          <p:cNvSpPr txBox="1"/>
          <p:nvPr/>
        </p:nvSpPr>
        <p:spPr>
          <a:xfrm>
            <a:off x="1143841" y="1124576"/>
            <a:ext cx="36435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000" dirty="0">
                <a:latin typeface="Heebo" pitchFamily="2" charset="-79"/>
                <a:cs typeface="Heebo" pitchFamily="2" charset="-79"/>
              </a:rPr>
              <a:t>יש לשלוח את פרוטוקול הכנס ורשימת משתתפים חתומה </a:t>
            </a:r>
            <a:r>
              <a:rPr lang="he-IL" sz="1000" dirty="0" err="1">
                <a:latin typeface="Heebo" pitchFamily="2" charset="-79"/>
                <a:cs typeface="Heebo" pitchFamily="2" charset="-79"/>
              </a:rPr>
              <a:t>למינהלת</a:t>
            </a:r>
            <a:r>
              <a:rPr lang="he-IL" sz="1000" dirty="0">
                <a:latin typeface="Heebo" pitchFamily="2" charset="-79"/>
                <a:cs typeface="Heebo" pitchFamily="2" charset="-79"/>
              </a:rPr>
              <a:t> </a:t>
            </a:r>
            <a:endParaRPr lang="he-IL" sz="1000" dirty="0"/>
          </a:p>
        </p:txBody>
      </p:sp>
      <p:sp>
        <p:nvSpPr>
          <p:cNvPr id="155" name="אליפסה 154">
            <a:extLst>
              <a:ext uri="{FF2B5EF4-FFF2-40B4-BE49-F238E27FC236}">
                <a16:creationId xmlns:a16="http://schemas.microsoft.com/office/drawing/2014/main" id="{C6788156-0BED-9A03-B07D-C589602E9EB8}"/>
              </a:ext>
            </a:extLst>
          </p:cNvPr>
          <p:cNvSpPr/>
          <p:nvPr/>
        </p:nvSpPr>
        <p:spPr>
          <a:xfrm>
            <a:off x="4744570" y="1182561"/>
            <a:ext cx="85725" cy="86014"/>
          </a:xfrm>
          <a:prstGeom prst="ellipse">
            <a:avLst/>
          </a:prstGeom>
          <a:solidFill>
            <a:srgbClr val="442C5D"/>
          </a:solidFill>
          <a:ln>
            <a:solidFill>
              <a:srgbClr val="442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58" name="קבוצה 157">
            <a:extLst>
              <a:ext uri="{FF2B5EF4-FFF2-40B4-BE49-F238E27FC236}">
                <a16:creationId xmlns:a16="http://schemas.microsoft.com/office/drawing/2014/main" id="{03F1CF99-614A-2CCC-EFEF-7B1329E49713}"/>
              </a:ext>
            </a:extLst>
          </p:cNvPr>
          <p:cNvGrpSpPr/>
          <p:nvPr/>
        </p:nvGrpSpPr>
        <p:grpSpPr>
          <a:xfrm>
            <a:off x="5710590" y="3328366"/>
            <a:ext cx="228524" cy="86032"/>
            <a:chOff x="6303257" y="1208311"/>
            <a:chExt cx="228524" cy="86032"/>
          </a:xfrm>
        </p:grpSpPr>
        <p:sp>
          <p:nvSpPr>
            <p:cNvPr id="156" name="אליפסה 155">
              <a:extLst>
                <a:ext uri="{FF2B5EF4-FFF2-40B4-BE49-F238E27FC236}">
                  <a16:creationId xmlns:a16="http://schemas.microsoft.com/office/drawing/2014/main" id="{6E876A67-DEE5-4E62-1A93-4D729DD7FD29}"/>
                </a:ext>
              </a:extLst>
            </p:cNvPr>
            <p:cNvSpPr/>
            <p:nvPr/>
          </p:nvSpPr>
          <p:spPr>
            <a:xfrm>
              <a:off x="6446056" y="1208311"/>
              <a:ext cx="85725" cy="86014"/>
            </a:xfrm>
            <a:prstGeom prst="ellipse">
              <a:avLst/>
            </a:prstGeom>
            <a:solidFill>
              <a:srgbClr val="E83C5C"/>
            </a:solidFill>
            <a:ln>
              <a:solidFill>
                <a:srgbClr val="E83C5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7" name="אליפסה 156">
              <a:extLst>
                <a:ext uri="{FF2B5EF4-FFF2-40B4-BE49-F238E27FC236}">
                  <a16:creationId xmlns:a16="http://schemas.microsoft.com/office/drawing/2014/main" id="{7B99BD29-4179-2018-AAF4-B3B3EA76A4D2}"/>
                </a:ext>
              </a:extLst>
            </p:cNvPr>
            <p:cNvSpPr/>
            <p:nvPr/>
          </p:nvSpPr>
          <p:spPr>
            <a:xfrm>
              <a:off x="6303257" y="1208329"/>
              <a:ext cx="85725" cy="86014"/>
            </a:xfrm>
            <a:prstGeom prst="ellipse">
              <a:avLst/>
            </a:prstGeom>
            <a:solidFill>
              <a:srgbClr val="442C5D"/>
            </a:solidFill>
            <a:ln>
              <a:solidFill>
                <a:srgbClr val="442C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9" name="קבוצה 158">
            <a:extLst>
              <a:ext uri="{FF2B5EF4-FFF2-40B4-BE49-F238E27FC236}">
                <a16:creationId xmlns:a16="http://schemas.microsoft.com/office/drawing/2014/main" id="{2018F198-FBDB-2EC9-A6E9-082FF28411BC}"/>
              </a:ext>
            </a:extLst>
          </p:cNvPr>
          <p:cNvGrpSpPr/>
          <p:nvPr/>
        </p:nvGrpSpPr>
        <p:grpSpPr>
          <a:xfrm>
            <a:off x="3915062" y="3227783"/>
            <a:ext cx="228524" cy="86032"/>
            <a:chOff x="6303257" y="1208311"/>
            <a:chExt cx="228524" cy="86032"/>
          </a:xfrm>
        </p:grpSpPr>
        <p:sp>
          <p:nvSpPr>
            <p:cNvPr id="160" name="אליפסה 159">
              <a:extLst>
                <a:ext uri="{FF2B5EF4-FFF2-40B4-BE49-F238E27FC236}">
                  <a16:creationId xmlns:a16="http://schemas.microsoft.com/office/drawing/2014/main" id="{A7805A30-70F7-68F1-8B98-A6A8E12A6832}"/>
                </a:ext>
              </a:extLst>
            </p:cNvPr>
            <p:cNvSpPr/>
            <p:nvPr/>
          </p:nvSpPr>
          <p:spPr>
            <a:xfrm>
              <a:off x="6446056" y="1208311"/>
              <a:ext cx="85725" cy="86014"/>
            </a:xfrm>
            <a:prstGeom prst="ellipse">
              <a:avLst/>
            </a:prstGeom>
            <a:solidFill>
              <a:srgbClr val="E83C5C"/>
            </a:solidFill>
            <a:ln>
              <a:solidFill>
                <a:srgbClr val="E83C5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1" name="אליפסה 160">
              <a:extLst>
                <a:ext uri="{FF2B5EF4-FFF2-40B4-BE49-F238E27FC236}">
                  <a16:creationId xmlns:a16="http://schemas.microsoft.com/office/drawing/2014/main" id="{1E5D49E9-C81F-45B1-D9A4-FA2E48C520E6}"/>
                </a:ext>
              </a:extLst>
            </p:cNvPr>
            <p:cNvSpPr/>
            <p:nvPr/>
          </p:nvSpPr>
          <p:spPr>
            <a:xfrm>
              <a:off x="6303257" y="1208329"/>
              <a:ext cx="85725" cy="86014"/>
            </a:xfrm>
            <a:prstGeom prst="ellipse">
              <a:avLst/>
            </a:prstGeom>
            <a:solidFill>
              <a:srgbClr val="442C5D"/>
            </a:solidFill>
            <a:ln>
              <a:solidFill>
                <a:srgbClr val="442C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2B2A481-8A47-D3C1-F944-291FDA28C208}"/>
              </a:ext>
            </a:extLst>
          </p:cNvPr>
          <p:cNvGrpSpPr/>
          <p:nvPr/>
        </p:nvGrpSpPr>
        <p:grpSpPr>
          <a:xfrm>
            <a:off x="8085793" y="5141873"/>
            <a:ext cx="228524" cy="86032"/>
            <a:chOff x="6303257" y="1208311"/>
            <a:chExt cx="228524" cy="86032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8D450DC1-4535-9C43-BE20-DE4D1F340D4D}"/>
                </a:ext>
              </a:extLst>
            </p:cNvPr>
            <p:cNvSpPr/>
            <p:nvPr/>
          </p:nvSpPr>
          <p:spPr>
            <a:xfrm>
              <a:off x="6446056" y="1208311"/>
              <a:ext cx="85725" cy="86014"/>
            </a:xfrm>
            <a:prstGeom prst="ellipse">
              <a:avLst/>
            </a:prstGeom>
            <a:solidFill>
              <a:srgbClr val="E83C5C"/>
            </a:solidFill>
            <a:ln>
              <a:solidFill>
                <a:srgbClr val="E83C5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EB23EB8F-9437-30A1-BE5E-F3E81D969B2B}"/>
                </a:ext>
              </a:extLst>
            </p:cNvPr>
            <p:cNvSpPr/>
            <p:nvPr/>
          </p:nvSpPr>
          <p:spPr>
            <a:xfrm>
              <a:off x="6303257" y="1208329"/>
              <a:ext cx="85725" cy="86014"/>
            </a:xfrm>
            <a:prstGeom prst="ellipse">
              <a:avLst/>
            </a:prstGeom>
            <a:solidFill>
              <a:srgbClr val="442C5D"/>
            </a:solidFill>
            <a:ln>
              <a:solidFill>
                <a:srgbClr val="442C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" name="AutoShape 21">
            <a:extLst>
              <a:ext uri="{FF2B5EF4-FFF2-40B4-BE49-F238E27FC236}">
                <a16:creationId xmlns:a16="http://schemas.microsoft.com/office/drawing/2014/main" id="{5DD819DA-CE1B-BABC-006A-CFF1444C78B6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064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877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827113"/>
            <a:ext cx="5445052" cy="6030887"/>
            <a:chOff x="0" y="0"/>
            <a:chExt cx="30680484" cy="36644045"/>
          </a:xfrm>
          <a:solidFill>
            <a:srgbClr val="005EB8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0680484" cy="36644045"/>
            </a:xfrm>
            <a:custGeom>
              <a:avLst/>
              <a:gdLst/>
              <a:ahLst/>
              <a:cxnLst/>
              <a:rect l="l" t="t" r="r" b="b"/>
              <a:pathLst>
                <a:path w="30680484" h="36644045">
                  <a:moveTo>
                    <a:pt x="30454423" y="0"/>
                  </a:moveTo>
                  <a:lnTo>
                    <a:pt x="0" y="0"/>
                  </a:lnTo>
                  <a:lnTo>
                    <a:pt x="0" y="36644045"/>
                  </a:lnTo>
                  <a:lnTo>
                    <a:pt x="30680484" y="36644045"/>
                  </a:lnTo>
                  <a:lnTo>
                    <a:pt x="30680484" y="0"/>
                  </a:lnTo>
                  <a:lnTo>
                    <a:pt x="30454423" y="0"/>
                  </a:lnTo>
                  <a:close/>
                  <a:moveTo>
                    <a:pt x="30454423" y="36417985"/>
                  </a:moveTo>
                  <a:lnTo>
                    <a:pt x="228600" y="36417985"/>
                  </a:lnTo>
                  <a:lnTo>
                    <a:pt x="228600" y="228600"/>
                  </a:lnTo>
                  <a:lnTo>
                    <a:pt x="30454423" y="228600"/>
                  </a:lnTo>
                  <a:lnTo>
                    <a:pt x="30454423" y="36417985"/>
                  </a:lnTo>
                  <a:close/>
                </a:path>
              </a:pathLst>
            </a:custGeom>
            <a:grpFill/>
            <a:ln>
              <a:solidFill>
                <a:srgbClr val="005EB8"/>
              </a:solidFill>
            </a:ln>
          </p:spPr>
          <p:txBody>
            <a:bodyPr/>
            <a:lstStyle/>
            <a:p>
              <a:endParaRPr lang="he-IL">
                <a:solidFill>
                  <a:srgbClr val="005EB8"/>
                </a:solidFill>
              </a:endParaRPr>
            </a:p>
          </p:txBody>
        </p:sp>
      </p:grpSp>
      <p:sp>
        <p:nvSpPr>
          <p:cNvPr id="13" name="כותרת 1">
            <a:extLst>
              <a:ext uri="{FF2B5EF4-FFF2-40B4-BE49-F238E27FC236}">
                <a16:creationId xmlns:a16="http://schemas.microsoft.com/office/drawing/2014/main" id="{4E2C1584-C75F-4557-9CAA-16E2440D0CCD}"/>
              </a:ext>
            </a:extLst>
          </p:cNvPr>
          <p:cNvSpPr txBox="1">
            <a:spLocks/>
          </p:cNvSpPr>
          <p:nvPr/>
        </p:nvSpPr>
        <p:spPr>
          <a:xfrm>
            <a:off x="464820" y="1271906"/>
            <a:ext cx="4335780" cy="454596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800" b="1" dirty="0">
                <a:latin typeface="Heebo" pitchFamily="2" charset="-79"/>
                <a:cs typeface="Heebo" pitchFamily="2" charset="-79"/>
              </a:rPr>
              <a:t>שם הפרויקט</a:t>
            </a:r>
            <a:br>
              <a:rPr lang="he-IL" sz="4800" b="1" dirty="0">
                <a:latin typeface="Heebo" pitchFamily="2" charset="-79"/>
                <a:cs typeface="Heebo" pitchFamily="2" charset="-79"/>
              </a:rPr>
            </a:br>
            <a:endParaRPr lang="he-IL" sz="4800" b="1" dirty="0">
              <a:latin typeface="Heebo" pitchFamily="2" charset="-79"/>
              <a:cs typeface="Heebo" pitchFamily="2" charset="-79"/>
            </a:endParaRPr>
          </a:p>
          <a:p>
            <a:r>
              <a:rPr lang="he-IL" sz="3600" dirty="0">
                <a:latin typeface="Heebo" pitchFamily="2" charset="-79"/>
                <a:cs typeface="Heebo" pitchFamily="2" charset="-79"/>
              </a:rPr>
              <a:t>דו"ח חברתי שלב 1</a:t>
            </a:r>
          </a:p>
          <a:p>
            <a:endParaRPr lang="he-IL" sz="3600" dirty="0">
              <a:latin typeface="Heebo" pitchFamily="2" charset="-79"/>
              <a:cs typeface="Heebo" pitchFamily="2" charset="-79"/>
            </a:endParaRPr>
          </a:p>
          <a:p>
            <a:r>
              <a:rPr lang="he-IL" sz="2400" dirty="0">
                <a:latin typeface="Heebo" pitchFamily="2" charset="-79"/>
                <a:cs typeface="Heebo" pitchFamily="2" charset="-79"/>
              </a:rPr>
              <a:t>תאריך עריכת הדו"ח:</a:t>
            </a:r>
          </a:p>
          <a:p>
            <a:endParaRPr lang="he-IL" sz="3600" dirty="0">
              <a:latin typeface="Heebo" pitchFamily="2" charset="-79"/>
              <a:cs typeface="Heebo" pitchFamily="2" charset="-79"/>
            </a:endParaRPr>
          </a:p>
        </p:txBody>
      </p:sp>
      <p:graphicFrame>
        <p:nvGraphicFramePr>
          <p:cNvPr id="14" name="טבלה 13">
            <a:extLst>
              <a:ext uri="{FF2B5EF4-FFF2-40B4-BE49-F238E27FC236}">
                <a16:creationId xmlns:a16="http://schemas.microsoft.com/office/drawing/2014/main" id="{9AE019B2-6FAC-4027-B22C-18E10BB6C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151170"/>
              </p:ext>
            </p:extLst>
          </p:nvPr>
        </p:nvGraphicFramePr>
        <p:xfrm>
          <a:off x="5998127" y="1686229"/>
          <a:ext cx="5833131" cy="3803192"/>
        </p:xfrm>
        <a:graphic>
          <a:graphicData uri="http://schemas.openxmlformats.org/drawingml/2006/table">
            <a:tbl>
              <a:tblPr rtl="1" firstRow="1" bandRow="1">
                <a:noFill/>
                <a:tableStyleId>{5C22544A-7EE6-4342-B048-85BDC9FD1C3A}</a:tableStyleId>
              </a:tblPr>
              <a:tblGrid>
                <a:gridCol w="1703375">
                  <a:extLst>
                    <a:ext uri="{9D8B030D-6E8A-4147-A177-3AD203B41FA5}">
                      <a16:colId xmlns:a16="http://schemas.microsoft.com/office/drawing/2014/main" val="3174895975"/>
                    </a:ext>
                  </a:extLst>
                </a:gridCol>
                <a:gridCol w="1303861">
                  <a:extLst>
                    <a:ext uri="{9D8B030D-6E8A-4147-A177-3AD203B41FA5}">
                      <a16:colId xmlns:a16="http://schemas.microsoft.com/office/drawing/2014/main" val="3698274856"/>
                    </a:ext>
                  </a:extLst>
                </a:gridCol>
                <a:gridCol w="1450099">
                  <a:extLst>
                    <a:ext uri="{9D8B030D-6E8A-4147-A177-3AD203B41FA5}">
                      <a16:colId xmlns:a16="http://schemas.microsoft.com/office/drawing/2014/main" val="642709303"/>
                    </a:ext>
                  </a:extLst>
                </a:gridCol>
                <a:gridCol w="1375796">
                  <a:extLst>
                    <a:ext uri="{9D8B030D-6E8A-4147-A177-3AD203B41FA5}">
                      <a16:colId xmlns:a16="http://schemas.microsoft.com/office/drawing/2014/main" val="1682769963"/>
                    </a:ext>
                  </a:extLst>
                </a:gridCol>
              </a:tblGrid>
              <a:tr h="666446">
                <a:tc>
                  <a:txBody>
                    <a:bodyPr/>
                    <a:lstStyle/>
                    <a:p>
                      <a:pPr algn="ctr" rtl="1"/>
                      <a:endParaRPr lang="he-IL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ea typeface="+mn-ea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שם איש קשר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טלפון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מייל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465460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חברה יזמית 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710242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אדריכל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893908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יועץ חברתי 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926233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ebo" pitchFamily="2" charset="-79"/>
                          <a:cs typeface="Heebo" pitchFamily="2" charset="-79"/>
                        </a:rPr>
                        <a:t>עו"ד דיירים</a:t>
                      </a: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97404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208625"/>
                  </a:ext>
                </a:extLst>
              </a:tr>
              <a:tr h="508479"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264641" marR="198481" marT="132319" marB="13231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060440"/>
                  </a:ext>
                </a:extLst>
              </a:tr>
            </a:tbl>
          </a:graphicData>
        </a:graphic>
      </p:graphicFrame>
      <p:sp>
        <p:nvSpPr>
          <p:cNvPr id="6" name="AutoShape 10">
            <a:extLst>
              <a:ext uri="{FF2B5EF4-FFF2-40B4-BE49-F238E27FC236}">
                <a16:creationId xmlns:a16="http://schemas.microsoft.com/office/drawing/2014/main" id="{D5073362-D67F-B7D8-6758-18264C7C602E}"/>
              </a:ext>
            </a:extLst>
          </p:cNvPr>
          <p:cNvSpPr/>
          <p:nvPr/>
        </p:nvSpPr>
        <p:spPr>
          <a:xfrm>
            <a:off x="0" y="0"/>
            <a:ext cx="2379980" cy="1477742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7B949154-B591-F641-548D-14DD5EA1C957}"/>
              </a:ext>
            </a:extLst>
          </p:cNvPr>
          <p:cNvSpPr/>
          <p:nvPr/>
        </p:nvSpPr>
        <p:spPr>
          <a:xfrm>
            <a:off x="10466779" y="5566027"/>
            <a:ext cx="1364479" cy="785108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16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16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צרפו לוגו יזם</a:t>
            </a:r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D75D929B-B3EB-9009-779B-4ED4218C816C}"/>
              </a:ext>
            </a:extLst>
          </p:cNvPr>
          <p:cNvSpPr/>
          <p:nvPr/>
        </p:nvSpPr>
        <p:spPr>
          <a:xfrm>
            <a:off x="9051999" y="5579783"/>
            <a:ext cx="1285992" cy="785109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1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צרפו לוגו </a:t>
            </a:r>
          </a:p>
          <a:p>
            <a:pPr algn="ctr"/>
            <a:r>
              <a:rPr lang="he-IL" sz="1200" b="1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יועצ</a:t>
            </a:r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/ת חברתי/ת</a:t>
            </a:r>
          </a:p>
        </p:txBody>
      </p:sp>
    </p:spTree>
    <p:extLst>
      <p:ext uri="{BB962C8B-B14F-4D97-AF65-F5344CB8AC3E}">
        <p14:creationId xmlns:p14="http://schemas.microsoft.com/office/powerpoint/2010/main" val="197365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0570212" y="381000"/>
            <a:ext cx="1599625" cy="150996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דרכי איסוף מידע </a:t>
            </a:r>
          </a:p>
          <a:p>
            <a:pPr rtl="1"/>
            <a:endParaRPr lang="he-IL" sz="18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rtl="1"/>
            <a:r>
              <a:rPr lang="he-IL" sz="186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(ראיונות, סקרים, שיחות טלפון </a:t>
            </a:r>
            <a:r>
              <a:rPr lang="he-IL" sz="1867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וכו</a:t>
            </a:r>
            <a:r>
              <a:rPr lang="he-IL" sz="186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)</a:t>
            </a:r>
            <a:endParaRPr lang="he-IL" sz="1600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01C1A214-D742-434B-A83C-0B71792057A9}"/>
              </a:ext>
            </a:extLst>
          </p:cNvPr>
          <p:cNvSpPr txBox="1"/>
          <p:nvPr/>
        </p:nvSpPr>
        <p:spPr>
          <a:xfrm>
            <a:off x="1313411" y="418332"/>
            <a:ext cx="8929838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endParaRPr lang="he-IL" sz="1200" b="1" spc="17" dirty="0">
              <a:latin typeface="Heebo" pitchFamily="2" charset="-79"/>
              <a:cs typeface="Heebo" pitchFamily="2" charset="-79"/>
            </a:endParaRPr>
          </a:p>
          <a:p>
            <a:pPr>
              <a:lnSpc>
                <a:spcPts val="2427"/>
              </a:lnSpc>
            </a:pPr>
            <a:r>
              <a:rPr lang="he-IL" b="1" spc="17" dirty="0">
                <a:latin typeface="Heebo" pitchFamily="2" charset="-79"/>
                <a:cs typeface="Heebo" pitchFamily="2" charset="-79"/>
              </a:rPr>
              <a:t>את הדו"ח יש לכתוב על סמך ההנחיות הבאות: </a:t>
            </a:r>
            <a:endParaRPr lang="he-IL" spc="17" dirty="0">
              <a:latin typeface="Heebo" pitchFamily="2" charset="-79"/>
              <a:cs typeface="Heebo" pitchFamily="2" charset="-79"/>
            </a:endParaRP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שיחות עם נציגות בעלי הדירות 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מפגשים מצומצמים עם אוכלוסיות מובחנות: שוכרי דירות, קשישים, דיירי דיור ציבורי, סוחרים וקהילות מובחנות אחרות 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פרוטוקולים של כנסים ומפגשי נציגות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סקר חברתי: </a:t>
            </a:r>
          </a:p>
          <a:p>
            <a:pPr marL="171450" indent="-171450">
              <a:lnSpc>
                <a:spcPts val="2427"/>
              </a:lnSpc>
              <a:buFont typeface="Wingdings" panose="05000000000000000000" pitchFamily="2" charset="2"/>
              <a:buChar char="q"/>
            </a:pPr>
            <a:r>
              <a:rPr lang="he-IL" sz="1000" spc="17" dirty="0">
                <a:latin typeface="Heebo" pitchFamily="2" charset="-79"/>
                <a:cs typeface="Heebo" pitchFamily="2" charset="-79"/>
              </a:rPr>
              <a:t>במתחם בו יש פחות ממאה יחידות דיור – יש לסקור לפחות 50% מבעלי הדירות</a:t>
            </a:r>
          </a:p>
          <a:p>
            <a:pPr marL="171450" indent="-171450">
              <a:lnSpc>
                <a:spcPts val="2427"/>
              </a:lnSpc>
              <a:buFont typeface="Wingdings" panose="05000000000000000000" pitchFamily="2" charset="2"/>
              <a:buChar char="q"/>
            </a:pPr>
            <a:r>
              <a:rPr lang="he-IL" sz="1000" spc="17" dirty="0">
                <a:latin typeface="Heebo" pitchFamily="2" charset="-79"/>
                <a:cs typeface="Heebo" pitchFamily="2" charset="-79"/>
              </a:rPr>
              <a:t>במתחם גדול מ-100 יחידות דיור – יש לסקור לפחות 40% מבעלי הדירות</a:t>
            </a:r>
          </a:p>
          <a:p>
            <a:pPr marL="171450" indent="-171450">
              <a:lnSpc>
                <a:spcPts val="2427"/>
              </a:lnSpc>
              <a:buFont typeface="Wingdings" panose="05000000000000000000" pitchFamily="2" charset="2"/>
              <a:buChar char="q"/>
            </a:pPr>
            <a:r>
              <a:rPr lang="he-IL" sz="1000" spc="17" dirty="0">
                <a:latin typeface="Heebo" pitchFamily="2" charset="-79"/>
                <a:cs typeface="Heebo" pitchFamily="2" charset="-79"/>
              </a:rPr>
              <a:t>במתחם בו שיעור השכירות עולה על 40%, יש לראיין לפחות 20% משוכרי הדירות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26" dirty="0">
                <a:latin typeface="Heebo" pitchFamily="2" charset="-79"/>
                <a:cs typeface="Heebo" pitchFamily="2" charset="-79"/>
              </a:rPr>
              <a:t>הגשת טבלת פרטי התקשרות של בעלי דירות – קובץ אקסל מסודר שממלא היזם על כלל בעלי הדירות </a:t>
            </a:r>
            <a:endParaRPr lang="he-IL" sz="1200" spc="17" dirty="0">
              <a:latin typeface="Heebo" pitchFamily="2" charset="-79"/>
              <a:cs typeface="Heebo" pitchFamily="2" charset="-79"/>
            </a:endParaRP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ראיונות עם גורמים קהילתיים (יש לשוחח עם המתכנן האורבני הקהילתי) 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שיח עם גורם תכנוני מהחברה היזמית להבנת השלב התכנוני 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200" spc="17" dirty="0">
                <a:latin typeface="Heebo" pitchFamily="2" charset="-79"/>
                <a:cs typeface="Heebo" pitchFamily="2" charset="-79"/>
              </a:rPr>
              <a:t>היעזרות בנתונים סטטיסטיים ממקורות כגון </a:t>
            </a:r>
            <a:r>
              <a:rPr lang="he-IL" sz="1200" spc="17" dirty="0" err="1">
                <a:latin typeface="Heebo" pitchFamily="2" charset="-79"/>
                <a:cs typeface="Heebo" pitchFamily="2" charset="-79"/>
              </a:rPr>
              <a:t>הלמ"ס</a:t>
            </a:r>
            <a:r>
              <a:rPr lang="he-IL" sz="1200" spc="17" dirty="0">
                <a:latin typeface="Heebo" pitchFamily="2" charset="-79"/>
                <a:cs typeface="Heebo" pitchFamily="2" charset="-79"/>
              </a:rPr>
              <a:t>  </a:t>
            </a:r>
          </a:p>
          <a:p>
            <a:pPr marL="228611" indent="-228611">
              <a:lnSpc>
                <a:spcPts val="2427"/>
              </a:lnSpc>
              <a:buFont typeface="Arial" panose="020B0604020202020204" pitchFamily="34" charset="0"/>
              <a:buChar char="•"/>
            </a:pPr>
            <a:endParaRPr lang="he-IL" sz="1200" spc="1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EDBA8721-A183-792A-4976-2C7EC62AAE84}"/>
              </a:ext>
            </a:extLst>
          </p:cNvPr>
          <p:cNvSpPr/>
          <p:nvPr/>
        </p:nvSpPr>
        <p:spPr>
          <a:xfrm>
            <a:off x="10548048" y="-1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דרכי איסוף מידע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(ראיונות, סקרים, שיחות טלפון ועוד)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FAB5155-2FFE-0B49-4DE7-439AD81FFD8F}"/>
              </a:ext>
            </a:extLst>
          </p:cNvPr>
          <p:cNvSpPr txBox="1"/>
          <p:nvPr/>
        </p:nvSpPr>
        <p:spPr>
          <a:xfrm>
            <a:off x="3053593" y="4536706"/>
            <a:ext cx="7101630" cy="377026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400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בחלק זה יש לתאר בקצרה את דרכי איסוף שבהם השתמש.ה היועצ.ת החברתי.ת לאיסוף המידע </a:t>
            </a:r>
          </a:p>
        </p:txBody>
      </p:sp>
      <p:sp>
        <p:nvSpPr>
          <p:cNvPr id="3" name="AutoShape 10">
            <a:extLst>
              <a:ext uri="{FF2B5EF4-FFF2-40B4-BE49-F238E27FC236}">
                <a16:creationId xmlns:a16="http://schemas.microsoft.com/office/drawing/2014/main" id="{39256B32-20C5-A7FA-CB15-E4EF29D8A6AA}"/>
              </a:ext>
            </a:extLst>
          </p:cNvPr>
          <p:cNvSpPr/>
          <p:nvPr/>
        </p:nvSpPr>
        <p:spPr>
          <a:xfrm>
            <a:off x="0" y="624307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2" name="AutoShape 21">
            <a:extLst>
              <a:ext uri="{FF2B5EF4-FFF2-40B4-BE49-F238E27FC236}">
                <a16:creationId xmlns:a16="http://schemas.microsoft.com/office/drawing/2014/main" id="{ED273EEB-1197-360C-A1A8-3D6CFEAE9B70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177743" y="687866"/>
            <a:ext cx="7810739" cy="2874410"/>
            <a:chOff x="603714" y="373088"/>
            <a:chExt cx="12810808" cy="6131677"/>
          </a:xfrm>
        </p:grpSpPr>
        <p:sp>
          <p:nvSpPr>
            <p:cNvPr id="7" name="TextBox 7"/>
            <p:cNvSpPr txBox="1"/>
            <p:nvPr/>
          </p:nvSpPr>
          <p:spPr>
            <a:xfrm>
              <a:off x="603714" y="373088"/>
              <a:ext cx="8908989" cy="683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96"/>
                </a:lnSpc>
              </a:pPr>
              <a:endParaRPr lang="en-US" sz="2133" spc="192" dirty="0">
                <a:solidFill>
                  <a:srgbClr val="019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3714" y="428551"/>
              <a:ext cx="12810808" cy="17234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800"/>
                </a:lnSpc>
              </a:pPr>
              <a:r>
                <a:rPr lang="he-IL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ebo" pitchFamily="2" charset="-79"/>
                  <a:cs typeface="Heebo" pitchFamily="2" charset="-79"/>
                </a:rPr>
                <a:t>תוכן עניינים – דו"ח חברתי שלב 1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3714" y="5817987"/>
              <a:ext cx="8908990" cy="68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13"/>
                </a:lnSpc>
              </a:pPr>
              <a:endParaRPr lang="en-US" sz="1867" b="1" spc="131" dirty="0">
                <a:solidFill>
                  <a:srgbClr val="019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ebo" pitchFamily="2" charset="-79"/>
                <a:cs typeface="Heebo" pitchFamily="2" charset="-79"/>
              </a:endParaRPr>
            </a:p>
          </p:txBody>
        </p:sp>
      </p:grpSp>
      <p:sp>
        <p:nvSpPr>
          <p:cNvPr id="12" name="AutoShape 10">
            <a:extLst>
              <a:ext uri="{FF2B5EF4-FFF2-40B4-BE49-F238E27FC236}">
                <a16:creationId xmlns:a16="http://schemas.microsoft.com/office/drawing/2014/main" id="{946131CC-0671-760E-FD14-4D7A9A7126D5}"/>
              </a:ext>
            </a:extLst>
          </p:cNvPr>
          <p:cNvSpPr/>
          <p:nvPr/>
        </p:nvSpPr>
        <p:spPr>
          <a:xfrm>
            <a:off x="2290194" y="1977277"/>
            <a:ext cx="8391787" cy="353370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1. רקע </a:t>
            </a:r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מאפיינים שכונתיים, תיאור המתחם הקיים, תיאור הפרויקט המוצע</a:t>
            </a:r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9FA17F6A-CE75-77BD-5A80-CCBF95388765}"/>
              </a:ext>
            </a:extLst>
          </p:cNvPr>
          <p:cNvSpPr/>
          <p:nvPr/>
        </p:nvSpPr>
        <p:spPr>
          <a:xfrm>
            <a:off x="2290194" y="2431120"/>
            <a:ext cx="8391787" cy="353370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2. נתונים על אוכלוסיית המתחם </a:t>
            </a:r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צורת הבעלות והשימושים, אוכלוסיות ייחודיות</a:t>
            </a: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657743FD-A9F5-86E4-4098-0DEFCACFDE48}"/>
              </a:ext>
            </a:extLst>
          </p:cNvPr>
          <p:cNvSpPr/>
          <p:nvPr/>
        </p:nvSpPr>
        <p:spPr>
          <a:xfrm>
            <a:off x="2290193" y="2884032"/>
            <a:ext cx="8391787" cy="627910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3. נתונים על תהליכי התארגנות ותקשורת במתחם </a:t>
            </a:r>
          </a:p>
          <a:p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הסמכת נציגות, הסמכת עורך דין דיירים, כניסת חברה מארגנת או יזם, אמצעי תקשורת עם החברה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1BCD5A2B-DF62-5D42-3E5F-8B25588DDD44}"/>
              </a:ext>
            </a:extLst>
          </p:cNvPr>
          <p:cNvSpPr/>
          <p:nvPr/>
        </p:nvSpPr>
        <p:spPr>
          <a:xfrm>
            <a:off x="2280221" y="3603584"/>
            <a:ext cx="8391787" cy="353371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4. עמדות כלפי התחדשות עירונית </a:t>
            </a:r>
            <a:r>
              <a:rPr lang="he-IL" sz="1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פילוח הסכמות, התייחסות לקבוצות בעלי דירות שטרם חתמו</a:t>
            </a:r>
          </a:p>
        </p:txBody>
      </p:sp>
      <p:sp>
        <p:nvSpPr>
          <p:cNvPr id="17" name="AutoShape 10">
            <a:extLst>
              <a:ext uri="{FF2B5EF4-FFF2-40B4-BE49-F238E27FC236}">
                <a16:creationId xmlns:a16="http://schemas.microsoft.com/office/drawing/2014/main" id="{9E9FF95C-F94A-0A48-A907-46CDDF891A62}"/>
              </a:ext>
            </a:extLst>
          </p:cNvPr>
          <p:cNvSpPr/>
          <p:nvPr/>
        </p:nvSpPr>
        <p:spPr>
          <a:xfrm>
            <a:off x="2290193" y="4040499"/>
            <a:ext cx="8391787" cy="353371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5. המלצות חברתיות</a:t>
            </a:r>
            <a:endParaRPr lang="he-IL" sz="1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0140F403-85D7-8658-DCDA-CEBCB3644CC7}"/>
              </a:ext>
            </a:extLst>
          </p:cNvPr>
          <p:cNvSpPr/>
          <p:nvPr/>
        </p:nvSpPr>
        <p:spPr>
          <a:xfrm>
            <a:off x="2280222" y="4492002"/>
            <a:ext cx="8391787" cy="3605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6. תוכנית שיתוף ציבור עתידית</a:t>
            </a:r>
            <a:endParaRPr lang="he-IL" sz="1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20" name="AutoShape 10">
            <a:extLst>
              <a:ext uri="{FF2B5EF4-FFF2-40B4-BE49-F238E27FC236}">
                <a16:creationId xmlns:a16="http://schemas.microsoft.com/office/drawing/2014/main" id="{53562A47-4630-2855-D4F3-F6F4313FDBD9}"/>
              </a:ext>
            </a:extLst>
          </p:cNvPr>
          <p:cNvSpPr/>
          <p:nvPr/>
        </p:nvSpPr>
        <p:spPr>
          <a:xfrm>
            <a:off x="2290193" y="4961925"/>
            <a:ext cx="8391787" cy="353371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2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7. מסמכים נדרשים להגשה</a:t>
            </a:r>
            <a:endParaRPr lang="he-IL" sz="1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21" name="AutoShape 10">
            <a:extLst>
              <a:ext uri="{FF2B5EF4-FFF2-40B4-BE49-F238E27FC236}">
                <a16:creationId xmlns:a16="http://schemas.microsoft.com/office/drawing/2014/main" id="{ACAB783B-2DC6-2814-C6CE-44F510E771AD}"/>
              </a:ext>
            </a:extLst>
          </p:cNvPr>
          <p:cNvSpPr/>
          <p:nvPr/>
        </p:nvSpPr>
        <p:spPr>
          <a:xfrm>
            <a:off x="2290193" y="5406962"/>
            <a:ext cx="8391787" cy="353371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r>
              <a:rPr lang="he-IL" sz="2000" b="1" dirty="0">
                <a:latin typeface="Heebo" pitchFamily="2" charset="-79"/>
                <a:cs typeface="Heebo" pitchFamily="2" charset="-79"/>
              </a:rPr>
              <a:t>* עקרונות חברתיים לתכנון – </a:t>
            </a:r>
            <a:r>
              <a:rPr lang="he-IL" sz="1200" b="1" dirty="0">
                <a:latin typeface="Heebo" pitchFamily="2" charset="-79"/>
                <a:cs typeface="Heebo" pitchFamily="2" charset="-79"/>
              </a:rPr>
              <a:t>מצורפים כמסמך נפרד</a:t>
            </a:r>
          </a:p>
        </p:txBody>
      </p:sp>
      <p:sp>
        <p:nvSpPr>
          <p:cNvPr id="2" name="AutoShape 21">
            <a:extLst>
              <a:ext uri="{FF2B5EF4-FFF2-40B4-BE49-F238E27FC236}">
                <a16:creationId xmlns:a16="http://schemas.microsoft.com/office/drawing/2014/main" id="{9531B0DB-DCBF-C2CE-B230-FFF0B79E8C8D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2773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5FAF6DE7-3D7A-8340-DE4F-D65829094200}"/>
              </a:ext>
            </a:extLst>
          </p:cNvPr>
          <p:cNvSpPr/>
          <p:nvPr/>
        </p:nvSpPr>
        <p:spPr>
          <a:xfrm>
            <a:off x="10548048" y="-1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1. רקע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מאפיינים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שכונתיים</a:t>
            </a:r>
          </a:p>
        </p:txBody>
      </p:sp>
      <p:sp>
        <p:nvSpPr>
          <p:cNvPr id="9" name="AutoShape 21">
            <a:extLst>
              <a:ext uri="{FF2B5EF4-FFF2-40B4-BE49-F238E27FC236}">
                <a16:creationId xmlns:a16="http://schemas.microsoft.com/office/drawing/2014/main" id="{DE0AD492-FA1D-716E-EE4B-969F5053CACD}"/>
              </a:ext>
            </a:extLst>
          </p:cNvPr>
          <p:cNvSpPr/>
          <p:nvPr/>
        </p:nvSpPr>
        <p:spPr>
          <a:xfrm>
            <a:off x="10795000" y="6773333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9140963B-C526-FA61-AD26-394618A9FDFA}"/>
              </a:ext>
            </a:extLst>
          </p:cNvPr>
          <p:cNvSpPr/>
          <p:nvPr/>
        </p:nvSpPr>
        <p:spPr>
          <a:xfrm>
            <a:off x="0" y="624307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A635642B-0C1C-EAFD-6D0F-6790578C34D7}"/>
              </a:ext>
            </a:extLst>
          </p:cNvPr>
          <p:cNvSpPr txBox="1"/>
          <p:nvPr/>
        </p:nvSpPr>
        <p:spPr>
          <a:xfrm>
            <a:off x="1313411" y="418332"/>
            <a:ext cx="8929838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400" spc="17" dirty="0">
                <a:latin typeface="Heebo" pitchFamily="2" charset="-79"/>
                <a:cs typeface="Heebo" pitchFamily="2" charset="-79"/>
              </a:rPr>
              <a:t>תולדות השכונה, מאפיינים סוציו-אקונומיים ודמוגרפיים של השכונה, אזור סטטיסטי, גודל משקי הבית  בשכונה, התפלגות גילאים, עולים, זיקה לדת, דירוג חברתי-כלכלי</a:t>
            </a:r>
          </a:p>
        </p:txBody>
      </p:sp>
    </p:spTree>
    <p:extLst>
      <p:ext uri="{BB962C8B-B14F-4D97-AF65-F5344CB8AC3E}">
        <p14:creationId xmlns:p14="http://schemas.microsoft.com/office/powerpoint/2010/main" val="402620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0570212" y="303124"/>
            <a:ext cx="1599625" cy="150996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1. רקע </a:t>
            </a:r>
          </a:p>
          <a:p>
            <a:pPr marL="495325" indent="-495325" rtl="1">
              <a:buAutoNum type="arabicPeriod"/>
            </a:pP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rtl="1"/>
            <a:r>
              <a:rPr lang="he-I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תיאור המתחם הקיים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CDA0B2AD-E8F7-4A92-89D9-A94D5B845B35}"/>
              </a:ext>
            </a:extLst>
          </p:cNvPr>
          <p:cNvSpPr/>
          <p:nvPr/>
        </p:nvSpPr>
        <p:spPr>
          <a:xfrm>
            <a:off x="4899171" y="478259"/>
            <a:ext cx="5441342" cy="3293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היסטוריה של המתחם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(מתי המבנים נבנו, היסטוריה של התחדשות עירונית במתחם)</a:t>
            </a:r>
            <a:endParaRPr lang="en-US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867" dirty="0">
              <a:latin typeface="Heebo" pitchFamily="2" charset="-79"/>
              <a:cs typeface="Heebo" pitchFamily="2" charset="-79"/>
            </a:endParaRPr>
          </a:p>
          <a:p>
            <a:pPr algn="r" rtl="1"/>
            <a:br>
              <a:rPr lang="en-US" b="1" dirty="0">
                <a:latin typeface="Heebo" pitchFamily="2" charset="-79"/>
                <a:cs typeface="Heebo" pitchFamily="2" charset="-79"/>
              </a:rPr>
            </a:br>
            <a:r>
              <a:rPr lang="he-IL" b="1" dirty="0">
                <a:latin typeface="Heebo" pitchFamily="2" charset="-79"/>
                <a:cs typeface="Heebo" pitchFamily="2" charset="-79"/>
              </a:rPr>
              <a:t>תיאור המצב הפיזי של המתחם: </a:t>
            </a:r>
            <a:endParaRPr lang="en-US" b="1" dirty="0">
              <a:latin typeface="Heebo" pitchFamily="2" charset="-79"/>
              <a:cs typeface="Heebo" pitchFamily="2" charset="-79"/>
            </a:endParaRPr>
          </a:p>
          <a:p>
            <a:r>
              <a:rPr lang="he-IL" sz="1400" dirty="0">
                <a:latin typeface="Heebo" pitchFamily="2" charset="-79"/>
                <a:cs typeface="Heebo" pitchFamily="2" charset="-79"/>
              </a:rPr>
              <a:t>(חזות, ניקיון, תחזוקה, טיפוח גינות ומרחבים משותפים, נגישות, תשלומי ועד בית, שביעות רצון התושבים)</a:t>
            </a:r>
            <a:endParaRPr lang="en-US" sz="1400" dirty="0">
              <a:latin typeface="Heebo" pitchFamily="2" charset="-79"/>
              <a:cs typeface="Heebo" pitchFamily="2" charset="-79"/>
            </a:endParaRPr>
          </a:p>
          <a:p>
            <a:pPr lvl="0"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315B61CE-0FB2-AE83-E46C-068CE3775F54}"/>
              </a:ext>
            </a:extLst>
          </p:cNvPr>
          <p:cNvSpPr/>
          <p:nvPr/>
        </p:nvSpPr>
        <p:spPr>
          <a:xfrm>
            <a:off x="10553902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1. רקע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תיאור 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המתחם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הקיים</a:t>
            </a: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B0E721F6-71AF-6675-4621-AD317BE23E39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6E8F310B-235B-0FEA-D63B-8B0EF3C16F37}"/>
              </a:ext>
            </a:extLst>
          </p:cNvPr>
          <p:cNvSpPr/>
          <p:nvPr/>
        </p:nvSpPr>
        <p:spPr>
          <a:xfrm>
            <a:off x="1498829" y="607425"/>
            <a:ext cx="2160853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מספר יחידות דיור קיימות</a:t>
            </a: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57E86A27-EE6D-63CF-6661-BFB3AEE1EA76}"/>
              </a:ext>
            </a:extLst>
          </p:cNvPr>
          <p:cNvSpPr/>
          <p:nvPr/>
        </p:nvSpPr>
        <p:spPr>
          <a:xfrm>
            <a:off x="922790" y="1338467"/>
            <a:ext cx="2731303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מספר המבנים הקיימים וסוגיהם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FDE5A5A7-5E53-3571-7AB2-7568949CB417}"/>
              </a:ext>
            </a:extLst>
          </p:cNvPr>
          <p:cNvSpPr txBox="1"/>
          <p:nvPr/>
        </p:nvSpPr>
        <p:spPr>
          <a:xfrm>
            <a:off x="503859" y="992325"/>
            <a:ext cx="31502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200" dirty="0">
                <a:latin typeface="Heebo" pitchFamily="2" charset="-79"/>
                <a:cs typeface="Heebo" pitchFamily="2" charset="-79"/>
              </a:rPr>
              <a:t>לדוגמה: 162 יח"ד</a:t>
            </a:r>
            <a:endParaRPr lang="he-IL" sz="1200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46A4F1D1-3C68-C731-9C76-83445E0E8CA5}"/>
              </a:ext>
            </a:extLst>
          </p:cNvPr>
          <p:cNvSpPr txBox="1"/>
          <p:nvPr/>
        </p:nvSpPr>
        <p:spPr>
          <a:xfrm>
            <a:off x="318782" y="1813093"/>
            <a:ext cx="333531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100" dirty="0">
                <a:latin typeface="Heebo" pitchFamily="2" charset="-79"/>
                <a:cs typeface="Heebo" pitchFamily="2" charset="-79"/>
              </a:rPr>
              <a:t>לדוגמה: 8 בניינים</a:t>
            </a:r>
          </a:p>
          <a:p>
            <a:r>
              <a:rPr lang="he-IL" sz="1100" dirty="0">
                <a:latin typeface="Heebo" pitchFamily="2" charset="-79"/>
                <a:cs typeface="Heebo" pitchFamily="2" charset="-79"/>
              </a:rPr>
              <a:t>6 בנייני "רכבת" עם 24 יח"ד בכל אחד (144 בסה"כ)</a:t>
            </a:r>
          </a:p>
          <a:p>
            <a:r>
              <a:rPr lang="he-IL" sz="1100" dirty="0">
                <a:latin typeface="Heebo" pitchFamily="2" charset="-79"/>
                <a:cs typeface="Heebo" pitchFamily="2" charset="-79"/>
              </a:rPr>
              <a:t>ועוד 2 מבנים מדורגים עם 9 יח"ד בכל אחד (18 בסה"כ)</a:t>
            </a:r>
            <a:endParaRPr lang="he-IL" sz="1100" dirty="0"/>
          </a:p>
        </p:txBody>
      </p:sp>
      <p:sp>
        <p:nvSpPr>
          <p:cNvPr id="2" name="AutoShape 21">
            <a:extLst>
              <a:ext uri="{FF2B5EF4-FFF2-40B4-BE49-F238E27FC236}">
                <a16:creationId xmlns:a16="http://schemas.microsoft.com/office/drawing/2014/main" id="{09CA0142-4F91-5A65-EBFD-6FE3E096CD04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8664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0">
            <a:extLst>
              <a:ext uri="{FF2B5EF4-FFF2-40B4-BE49-F238E27FC236}">
                <a16:creationId xmlns:a16="http://schemas.microsoft.com/office/drawing/2014/main" id="{C6871726-B862-4AFF-0F3C-4455BD61B75F}"/>
              </a:ext>
            </a:extLst>
          </p:cNvPr>
          <p:cNvSpPr/>
          <p:nvPr/>
        </p:nvSpPr>
        <p:spPr>
          <a:xfrm>
            <a:off x="10553902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3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1. רקע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תיאור 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הפרויקט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המוצע</a:t>
            </a: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CDF8DC8A-6B69-1F0C-3091-09F685398D41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B2188B19-1D2E-02FA-B6AF-0451BAFE81A3}"/>
              </a:ext>
            </a:extLst>
          </p:cNvPr>
          <p:cNvSpPr/>
          <p:nvPr/>
        </p:nvSpPr>
        <p:spPr>
          <a:xfrm>
            <a:off x="1459684" y="607425"/>
            <a:ext cx="2196517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מספר יחידות דיור מוצעות</a:t>
            </a:r>
          </a:p>
        </p:txBody>
      </p:sp>
      <p:sp>
        <p:nvSpPr>
          <p:cNvPr id="17" name="AutoShape 10">
            <a:extLst>
              <a:ext uri="{FF2B5EF4-FFF2-40B4-BE49-F238E27FC236}">
                <a16:creationId xmlns:a16="http://schemas.microsoft.com/office/drawing/2014/main" id="{2C9FEC40-AD6C-31AC-1C06-EEC77B1A589A}"/>
              </a:ext>
            </a:extLst>
          </p:cNvPr>
          <p:cNvSpPr/>
          <p:nvPr/>
        </p:nvSpPr>
        <p:spPr>
          <a:xfrm>
            <a:off x="1971676" y="1095101"/>
            <a:ext cx="1676136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מספר בניינים מוצע</a:t>
            </a:r>
          </a:p>
        </p:txBody>
      </p:sp>
      <p:sp>
        <p:nvSpPr>
          <p:cNvPr id="18" name="AutoShape 10">
            <a:extLst>
              <a:ext uri="{FF2B5EF4-FFF2-40B4-BE49-F238E27FC236}">
                <a16:creationId xmlns:a16="http://schemas.microsoft.com/office/drawing/2014/main" id="{8C32CD80-6985-A117-1D81-2B8634ED2DCD}"/>
              </a:ext>
            </a:extLst>
          </p:cNvPr>
          <p:cNvSpPr/>
          <p:nvPr/>
        </p:nvSpPr>
        <p:spPr>
          <a:xfrm>
            <a:off x="2040901" y="1595190"/>
            <a:ext cx="1606910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מספר קומות מוצע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DCC3E021-DAAE-C27E-CD33-94C9EADFDC0A}"/>
              </a:ext>
            </a:extLst>
          </p:cNvPr>
          <p:cNvSpPr txBox="1"/>
          <p:nvPr/>
        </p:nvSpPr>
        <p:spPr>
          <a:xfrm>
            <a:off x="967635" y="582435"/>
            <a:ext cx="545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>
                <a:effectLst/>
              </a:rPr>
              <a:t>⬅️</a:t>
            </a:r>
            <a:endParaRPr lang="he-IL" dirty="0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FB8B0EFB-84CA-E34C-6989-EED05406FE85}"/>
              </a:ext>
            </a:extLst>
          </p:cNvPr>
          <p:cNvSpPr txBox="1"/>
          <p:nvPr/>
        </p:nvSpPr>
        <p:spPr>
          <a:xfrm>
            <a:off x="1495618" y="1064880"/>
            <a:ext cx="545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>
                <a:effectLst/>
              </a:rPr>
              <a:t>⬅️</a:t>
            </a:r>
            <a:endParaRPr lang="he-IL" dirty="0"/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192A8CA7-4816-7CBE-F00E-23A6BA9D7BB4}"/>
              </a:ext>
            </a:extLst>
          </p:cNvPr>
          <p:cNvSpPr txBox="1"/>
          <p:nvPr/>
        </p:nvSpPr>
        <p:spPr>
          <a:xfrm>
            <a:off x="1555914" y="1559831"/>
            <a:ext cx="545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>
                <a:effectLst/>
              </a:rPr>
              <a:t>⬅️</a:t>
            </a:r>
            <a:endParaRPr lang="he-IL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D2131CE2-0433-BC77-0C76-423CE54AF8A2}"/>
              </a:ext>
            </a:extLst>
          </p:cNvPr>
          <p:cNvSpPr/>
          <p:nvPr/>
        </p:nvSpPr>
        <p:spPr>
          <a:xfrm>
            <a:off x="4899171" y="478259"/>
            <a:ext cx="5441342" cy="2524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תיאור הפרויקט המוצע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(כמות בניינים וכמות קומות, חניון, מחסנים, שטחים ציבוריים. ניתן לצרף הדמיות ודוגמות לבינוי קומה)</a:t>
            </a:r>
            <a:endParaRPr lang="en-US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867" dirty="0">
              <a:latin typeface="Heebo" pitchFamily="2" charset="-79"/>
              <a:cs typeface="Heebo" pitchFamily="2" charset="-79"/>
            </a:endParaRPr>
          </a:p>
          <a:p>
            <a:pPr lvl="0"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3" name="AutoShape 21">
            <a:extLst>
              <a:ext uri="{FF2B5EF4-FFF2-40B4-BE49-F238E27FC236}">
                <a16:creationId xmlns:a16="http://schemas.microsoft.com/office/drawing/2014/main" id="{18FEAA4F-92C6-A5D3-0C94-6064E87A001C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157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0570212" y="303124"/>
            <a:ext cx="1599625" cy="150996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2.נתונים על אוכלוסיית המתחם</a:t>
            </a:r>
          </a:p>
          <a:p>
            <a:pPr rtl="1"/>
            <a:endParaRPr lang="he-IL" sz="1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rtl="1"/>
            <a:r>
              <a:rPr lang="he-IL" sz="13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יש לתאר את האוכלוסייה הכוללת ולא רק על סמך משתתפי הסקר החברתי (על סמך טבלת מיפוי) – יש לתאר אם חסר נתונים </a:t>
            </a:r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4B8F86D0-16DD-9CAD-BAED-F6B14141CE8D}"/>
              </a:ext>
            </a:extLst>
          </p:cNvPr>
          <p:cNvSpPr/>
          <p:nvPr/>
        </p:nvSpPr>
        <p:spPr>
          <a:xfrm>
            <a:off x="10551760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2. נתונים על אוכלוסיית המתחם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צורת בעלות ושימושים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5590F15-126C-FF45-9EDA-E6B77E0EE057}"/>
              </a:ext>
            </a:extLst>
          </p:cNvPr>
          <p:cNvSpPr txBox="1"/>
          <p:nvPr/>
        </p:nvSpPr>
        <p:spPr>
          <a:xfrm>
            <a:off x="5676900" y="5891145"/>
            <a:ext cx="6518811" cy="977191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לתאר את כלל האוכלוסייה במתחם ולא רק את המרואיינים. אם חסרים נתונים יש לציין זאת במפורש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ניתן להציג שלב זה בתרשימים, במלל חופשי או שניהם יחד – אך חשוב שיופיעו אחוזים ומספרים בכל סעיף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כנספח טבלת מיפוי חברתי ראשוני הכוללת פירוט דרכי התקשרות וחתימה על הסכם (פורמט בנספח 1)</a:t>
            </a: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93CFBBA6-A41A-FF4A-E8C9-40D0FC52B962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04703168-93BB-288E-D6A5-BB50387E83B1}"/>
              </a:ext>
            </a:extLst>
          </p:cNvPr>
          <p:cNvSpPr/>
          <p:nvPr/>
        </p:nvSpPr>
        <p:spPr>
          <a:xfrm>
            <a:off x="5676900" y="478259"/>
            <a:ext cx="4663612" cy="4391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צורת הבעלות והשימושים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סך יחידות הדיור במתחם: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בעלי דירות הגרים במתחם (אחוז ומספר):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בעלי דירות שאינם גרים במתחם (אחוז ומספר):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דיור ציבורי (אחוז, מספר וחברה משכנת):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יחידות מסחר: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בעלי דירות עם בעלות על יותר מדירה אחת במתחם: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דירות שיש להן הצמדות לגן או לגג: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דירות בהן נעשו עבירות בנייה (כגון פיצול, פלישה, השתלטות על שטחים ובנייה):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האם ישנן יחידות מגורים שהוסבו לשימוש אחר (לדוגמה גן ילדים, מסחר </a:t>
            </a:r>
            <a:r>
              <a:rPr lang="he-IL" sz="1400">
                <a:latin typeface="Heebo" pitchFamily="2" charset="-79"/>
                <a:cs typeface="Heebo" pitchFamily="2" charset="-79"/>
              </a:rPr>
              <a:t>וכו'):</a:t>
            </a:r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שנות בעלות על הנכס:</a:t>
            </a:r>
            <a:endParaRPr lang="en-US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graphicFrame>
        <p:nvGraphicFramePr>
          <p:cNvPr id="20" name="תרשים 19">
            <a:extLst>
              <a:ext uri="{FF2B5EF4-FFF2-40B4-BE49-F238E27FC236}">
                <a16:creationId xmlns:a16="http://schemas.microsoft.com/office/drawing/2014/main" id="{CF471DA9-F4B7-D2C3-D0C6-332183E00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022217"/>
              </p:ext>
            </p:extLst>
          </p:nvPr>
        </p:nvGraphicFramePr>
        <p:xfrm>
          <a:off x="761877" y="1095375"/>
          <a:ext cx="3983933" cy="44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AutoShape 10">
            <a:extLst>
              <a:ext uri="{FF2B5EF4-FFF2-40B4-BE49-F238E27FC236}">
                <a16:creationId xmlns:a16="http://schemas.microsoft.com/office/drawing/2014/main" id="{D2C6C89E-70F5-42CD-9611-2D4F44808DB1}"/>
              </a:ext>
            </a:extLst>
          </p:cNvPr>
          <p:cNvSpPr/>
          <p:nvPr/>
        </p:nvSpPr>
        <p:spPr>
          <a:xfrm>
            <a:off x="1851488" y="607425"/>
            <a:ext cx="1804713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תרשים עוגה לדוגמה</a:t>
            </a:r>
          </a:p>
        </p:txBody>
      </p:sp>
    </p:spTree>
    <p:extLst>
      <p:ext uri="{BB962C8B-B14F-4D97-AF65-F5344CB8AC3E}">
        <p14:creationId xmlns:p14="http://schemas.microsoft.com/office/powerpoint/2010/main" val="3612729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CDF88E6-83F5-32D0-B699-9CF0ABAA1DA2}"/>
              </a:ext>
            </a:extLst>
          </p:cNvPr>
          <p:cNvSpPr txBox="1"/>
          <p:nvPr/>
        </p:nvSpPr>
        <p:spPr>
          <a:xfrm>
            <a:off x="5676900" y="5891145"/>
            <a:ext cx="6518811" cy="977191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לתאר את כלל האוכלוסייה במתחם ולא רק את המרואיינים. אם חסרים נתונים יש לציין זאת במפורש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ניתן להציג שלב זה בתרשימים, במלל חופשי או שניהם יחד – אך חשוב שיופיעו אחוזים ומספרים בכל סעיף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כנספח טבלת מיפוי חברתי ראשוני הכוללת פירוט דרכי התקשרות וחתימה על הסכם (פורמט בנספח 1)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7E546C16-0688-86E4-29F7-1AA4AB5EBDBF}"/>
              </a:ext>
            </a:extLst>
          </p:cNvPr>
          <p:cNvSpPr/>
          <p:nvPr/>
        </p:nvSpPr>
        <p:spPr>
          <a:xfrm>
            <a:off x="10551760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2. נתונים על אוכלוסיית המתחם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אוכלוסיות ייחודיות</a:t>
            </a: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FB9A0E1D-E715-C5E3-1A28-85CF95081CCF}"/>
              </a:ext>
            </a:extLst>
          </p:cNvPr>
          <p:cNvSpPr/>
          <p:nvPr/>
        </p:nvSpPr>
        <p:spPr>
          <a:xfrm>
            <a:off x="5676900" y="478259"/>
            <a:ext cx="4663612" cy="352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אוכלוסיות ייחודיות במתחם: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אזרחים ותיקים במתחם (בני 65 ומעלה): אחוז ומספר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צרכים מיוחדים: אחוז ומספר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זיקה דתית: אחוז חילוניים, מסורתיים, דתיים, חרדים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התייחסות לקבוצות דומיננטיות שזוהו במתחם: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ממוצע מספר נפשות במשק בית: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תיאור התפלגות גילאים: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שפות מדוברות במתחם: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בעלי דירה שנדרשים לתרגם חוזים:</a:t>
            </a:r>
          </a:p>
          <a:p>
            <a:pPr algn="r" rtl="1"/>
            <a:r>
              <a:rPr lang="he-IL" sz="1200" dirty="0">
                <a:latin typeface="Heebo" pitchFamily="2" charset="-79"/>
                <a:cs typeface="Heebo" pitchFamily="2" charset="-79"/>
              </a:rPr>
              <a:t>מידע רלוונטי נוסף:</a:t>
            </a:r>
            <a:endParaRPr lang="en-US" sz="12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C5805687-EA46-F6A4-014F-E3CBE9A93098}"/>
              </a:ext>
            </a:extLst>
          </p:cNvPr>
          <p:cNvSpPr txBox="1"/>
          <p:nvPr/>
        </p:nvSpPr>
        <p:spPr>
          <a:xfrm>
            <a:off x="6871163" y="5490437"/>
            <a:ext cx="5320837" cy="357790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9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ניתן לצרף תוכנית התערבות ייעודיות לאוכלוסיות אלה כבר בשלב זה, אך תידרשו לכך שוב בדו"ח שלב 2</a:t>
            </a:r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3BA203FE-734C-1767-DC3B-B1DB57FCD92A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20" name="AutoShape 10">
            <a:extLst>
              <a:ext uri="{FF2B5EF4-FFF2-40B4-BE49-F238E27FC236}">
                <a16:creationId xmlns:a16="http://schemas.microsoft.com/office/drawing/2014/main" id="{21EB62C8-58C8-CA2B-25CC-013DE4B3FFBD}"/>
              </a:ext>
            </a:extLst>
          </p:cNvPr>
          <p:cNvSpPr/>
          <p:nvPr/>
        </p:nvSpPr>
        <p:spPr>
          <a:xfrm>
            <a:off x="2114550" y="607425"/>
            <a:ext cx="1541651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תרשימים לדוגמה</a:t>
            </a:r>
          </a:p>
        </p:txBody>
      </p:sp>
      <p:graphicFrame>
        <p:nvGraphicFramePr>
          <p:cNvPr id="21" name="תרשים 20">
            <a:extLst>
              <a:ext uri="{FF2B5EF4-FFF2-40B4-BE49-F238E27FC236}">
                <a16:creationId xmlns:a16="http://schemas.microsoft.com/office/drawing/2014/main" id="{2CFF7302-0B79-2FDC-8F2C-A1D3E32ADD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7467396"/>
              </p:ext>
            </p:extLst>
          </p:nvPr>
        </p:nvGraphicFramePr>
        <p:xfrm>
          <a:off x="885603" y="1077551"/>
          <a:ext cx="3805458" cy="2281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תרשים 21">
            <a:extLst>
              <a:ext uri="{FF2B5EF4-FFF2-40B4-BE49-F238E27FC236}">
                <a16:creationId xmlns:a16="http://schemas.microsoft.com/office/drawing/2014/main" id="{74731343-36C2-C543-B517-042EB93AB0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873268"/>
              </p:ext>
            </p:extLst>
          </p:nvPr>
        </p:nvGraphicFramePr>
        <p:xfrm>
          <a:off x="622187" y="3500802"/>
          <a:ext cx="4068874" cy="246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720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0">
            <a:extLst>
              <a:ext uri="{FF2B5EF4-FFF2-40B4-BE49-F238E27FC236}">
                <a16:creationId xmlns:a16="http://schemas.microsoft.com/office/drawing/2014/main" id="{D2A9EBD6-9557-ADD2-56C9-961CFE2D8EBC}"/>
              </a:ext>
            </a:extLst>
          </p:cNvPr>
          <p:cNvSpPr/>
          <p:nvPr/>
        </p:nvSpPr>
        <p:spPr>
          <a:xfrm>
            <a:off x="10548049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3. נתונים על תהליכי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התארגנות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ותקשורת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במתחם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נציגות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9D33BBB-9D64-B97E-EE4F-A7DDBE391ABA}"/>
              </a:ext>
            </a:extLst>
          </p:cNvPr>
          <p:cNvSpPr txBox="1"/>
          <p:nvPr/>
        </p:nvSpPr>
        <p:spPr>
          <a:xfrm>
            <a:off x="5673189" y="5573033"/>
            <a:ext cx="6518811" cy="1284967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ייאסף מהיזם, מנציגות הדיירים ומנתונים מהסקר החברתי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פרוטוקול אסיפה בה הוסמכה הנציגות ומספרי טלפון של הנציגים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נציג/ה </a:t>
            </a:r>
            <a:r>
              <a:rPr lang="he-IL" sz="1000" b="1" spc="17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מוסמכ</a:t>
            </a: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/ת בחתימות מתועדות של מעל 50% מבעלי הדירות במתחם. אם במתחם מספר בניינים / כניסות – יש להסמיך נציג/ה לכל בניין (בחתימות של מעל 50% מבעלי הדירות באותו בניין)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72635193-CFE6-2164-EFFC-72DAAD6F2AFB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3D2878B4-E0B3-EEDA-1531-DA847FC41570}"/>
              </a:ext>
            </a:extLst>
          </p:cNvPr>
          <p:cNvSpPr/>
          <p:nvPr/>
        </p:nvSpPr>
        <p:spPr>
          <a:xfrm>
            <a:off x="3821700" y="478259"/>
            <a:ext cx="6518811" cy="4391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תהליכי התארגנות ותקשורת במתחם:</a:t>
            </a: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כיצד החלה ההתארגנות במתחם</a:t>
            </a:r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יש לפרט את כלל הכנסים שנעשו במתחם כולל תאריכים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הסמכת נציגות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תיאור המהלך והשתלשלות האירועים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תאריך קיום כנס הסמכת נציגות: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הגורם המכנס: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דרכי פרסום: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אחוז ומספר משתתפים: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הנציגות הנבחרת: שמות מלאים וכתובות (מספרי טלפון יש לפרט בטבלת פרטי ההתקשרות המצורפת לדו"ח)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היכרות בעלי הדירות עם הנציגות: יש להציג נתונים מהסקר החברתי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האם בעלי הדירות מרוצים מתפקיד הנציגות: יש להציג נתונים מהסקר החברתי</a:t>
            </a:r>
          </a:p>
          <a:p>
            <a:pPr algn="r" rtl="1"/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8289B981-B0AF-9389-5B44-62FD33A27AD4}"/>
              </a:ext>
            </a:extLst>
          </p:cNvPr>
          <p:cNvSpPr/>
          <p:nvPr/>
        </p:nvSpPr>
        <p:spPr>
          <a:xfrm>
            <a:off x="1851489" y="607425"/>
            <a:ext cx="1808193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תאריך הסמכת נציגות</a:t>
            </a:r>
          </a:p>
        </p:txBody>
      </p:sp>
    </p:spTree>
    <p:extLst>
      <p:ext uri="{BB962C8B-B14F-4D97-AF65-F5344CB8AC3E}">
        <p14:creationId xmlns:p14="http://schemas.microsoft.com/office/powerpoint/2010/main" val="1305513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0">
            <a:extLst>
              <a:ext uri="{FF2B5EF4-FFF2-40B4-BE49-F238E27FC236}">
                <a16:creationId xmlns:a16="http://schemas.microsoft.com/office/drawing/2014/main" id="{D2A9EBD6-9557-ADD2-56C9-961CFE2D8EBC}"/>
              </a:ext>
            </a:extLst>
          </p:cNvPr>
          <p:cNvSpPr/>
          <p:nvPr/>
        </p:nvSpPr>
        <p:spPr>
          <a:xfrm>
            <a:off x="10548049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3. נתונים על תהליכי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התארגנות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ותקשורת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במתחם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עו"ד דיירים</a:t>
            </a:r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9D33BBB-9D64-B97E-EE4F-A7DDBE391ABA}"/>
              </a:ext>
            </a:extLst>
          </p:cNvPr>
          <p:cNvSpPr txBox="1"/>
          <p:nvPr/>
        </p:nvSpPr>
        <p:spPr>
          <a:xfrm>
            <a:off x="8248650" y="6184069"/>
            <a:ext cx="3943350" cy="669414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ייאסף מהיזם, מנציגות הדיירים ומנתונים מהסקר החברתי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מסמך הסמכת עורך דין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72635193-CFE6-2164-EFFC-72DAAD6F2AFB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3D2878B4-E0B3-EEDA-1531-DA847FC41570}"/>
              </a:ext>
            </a:extLst>
          </p:cNvPr>
          <p:cNvSpPr/>
          <p:nvPr/>
        </p:nvSpPr>
        <p:spPr>
          <a:xfrm>
            <a:off x="3302000" y="478259"/>
            <a:ext cx="7038512" cy="3313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תהליכי התארגנות ותקשורת במתחם:</a:t>
            </a:r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הסמכת עורך דין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תיאור המהלך והשתלשלות האירועים.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האם נעשה מכרז עם מספר עורכי דין?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תאריך קיום כנס הסמכת עו"ד דיירים: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הגורם המכנס: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דרכי פרסום: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אחוז ומספר משתתפים: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היכרות בעלי הדירות עם עורך הדין: יש להציג נתונים מהסקר החברתי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האם בעלי הדירות מרגישים שהם מקבלים מענה מעורך דין הדיירים: יש להציג נתונים מהסקר החברתי</a:t>
            </a: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8289B981-B0AF-9389-5B44-62FD33A27AD4}"/>
              </a:ext>
            </a:extLst>
          </p:cNvPr>
          <p:cNvSpPr/>
          <p:nvPr/>
        </p:nvSpPr>
        <p:spPr>
          <a:xfrm>
            <a:off x="1450511" y="607425"/>
            <a:ext cx="2209171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תאריך הסמכת עו"ד דיירים</a:t>
            </a:r>
          </a:p>
        </p:txBody>
      </p:sp>
    </p:spTree>
    <p:extLst>
      <p:ext uri="{BB962C8B-B14F-4D97-AF65-F5344CB8AC3E}">
        <p14:creationId xmlns:p14="http://schemas.microsoft.com/office/powerpoint/2010/main" val="2228053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0">
            <a:extLst>
              <a:ext uri="{FF2B5EF4-FFF2-40B4-BE49-F238E27FC236}">
                <a16:creationId xmlns:a16="http://schemas.microsoft.com/office/drawing/2014/main" id="{D2A9EBD6-9557-ADD2-56C9-961CFE2D8EBC}"/>
              </a:ext>
            </a:extLst>
          </p:cNvPr>
          <p:cNvSpPr/>
          <p:nvPr/>
        </p:nvSpPr>
        <p:spPr>
          <a:xfrm>
            <a:off x="10548049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3. נתונים על תהליכי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התארגנות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ותקשורת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במתחם</a:t>
            </a: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18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יזם /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חברה מארגנת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9D33BBB-9D64-B97E-EE4F-A7DDBE391ABA}"/>
              </a:ext>
            </a:extLst>
          </p:cNvPr>
          <p:cNvSpPr txBox="1"/>
          <p:nvPr/>
        </p:nvSpPr>
        <p:spPr>
          <a:xfrm>
            <a:off x="4052656" y="5880809"/>
            <a:ext cx="8139344" cy="977191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ייאסף מהיזם, מנציגות הדיירים ומנתונים מהסקר החברתי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אם אחד מהתרחישים הבאים כבר התרחש, יש לתאר אותם בפרק זה: בחירת מפקח על הבנייה, התחלת הליך משא ומתן על חוזה סופי, מועד מסירת עיקרי הצעה של החוזה, כנס טרום חתימה על חוזה סופי, מועד כניסת יועץ חברתי למתחם ותפקידו במתחם</a:t>
            </a: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72635193-CFE6-2164-EFFC-72DAAD6F2AFB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3D2878B4-E0B3-EEDA-1531-DA847FC41570}"/>
              </a:ext>
            </a:extLst>
          </p:cNvPr>
          <p:cNvSpPr/>
          <p:nvPr/>
        </p:nvSpPr>
        <p:spPr>
          <a:xfrm>
            <a:off x="3659682" y="478259"/>
            <a:ext cx="6680830" cy="460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תהליכי התארגנות ותקשורת במתחם:</a:t>
            </a:r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חברה מארגנת / יזם: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כיצד החל הקשר עם החברה המארגנת / היזם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אמצעי תקשורת בין היזם לבעלי הדירות:</a:t>
            </a:r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יש לפרט אמצעי התקשרות ותכיפות, ולבסס על הסקר החברתי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באיזו מידה בעלי הדירות מרגישים שהם מקבלים מענה לשאלות שיש להם לגבי התחדשות עירונית? על סמך הסקר החברתי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אחת לאיזו תקופה הדיירים מקבלים עדכון? יש להתייחס לנתוני הסקר החברתי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באיזו צורה בעלי הדירות מעדיפים לקבל עדכונים? חשוב שהמידע יהיה נגיש לחברה היזמית להמשך הקשר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האם יש בעלי דירות שמבקשים לקבל מידע בשפות שונות?</a:t>
            </a:r>
          </a:p>
          <a:p>
            <a:pPr algn="r" rtl="1"/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האם בעלי הדירות עודכנו לגבי קיומה של </a:t>
            </a:r>
            <a:r>
              <a:rPr lang="he-IL" sz="1400" u="sng" dirty="0" err="1">
                <a:latin typeface="Heebo" pitchFamily="2" charset="-79"/>
                <a:cs typeface="Heebo" pitchFamily="2" charset="-79"/>
              </a:rPr>
              <a:t>המינהלת</a:t>
            </a:r>
            <a:r>
              <a:rPr lang="he-IL" sz="1400" u="sng" dirty="0">
                <a:latin typeface="Heebo" pitchFamily="2" charset="-79"/>
                <a:cs typeface="Heebo" pitchFamily="2" charset="-79"/>
              </a:rPr>
              <a:t> להתחדשות עירונית?</a:t>
            </a:r>
          </a:p>
          <a:p>
            <a:pPr algn="r" rtl="1"/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u="sng" dirty="0">
                <a:latin typeface="Heebo" pitchFamily="2" charset="-79"/>
                <a:cs typeface="Heebo" pitchFamily="2" charset="-79"/>
              </a:rPr>
              <a:t>כנס טרום חתימה על הסכם ארגון</a:t>
            </a:r>
            <a:r>
              <a:rPr lang="he-IL" sz="1400" dirty="0">
                <a:latin typeface="Heebo" pitchFamily="2" charset="-79"/>
                <a:cs typeface="Heebo" pitchFamily="2" charset="-79"/>
              </a:rPr>
              <a:t>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אם נעשה כנס טרום החתמה על חוזה פינוי בינוי – יש להתייחס אליו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  <a:p>
            <a:pPr algn="r" rtl="1"/>
            <a:endParaRPr lang="en-US" sz="1867" dirty="0">
              <a:latin typeface="Heebo" pitchFamily="2" charset="-79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4303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>
            <a:extLst>
              <a:ext uri="{FF2B5EF4-FFF2-40B4-BE49-F238E27FC236}">
                <a16:creationId xmlns:a16="http://schemas.microsoft.com/office/drawing/2014/main" id="{434677D6-3E48-79A7-E808-D6BC8794B01E}"/>
              </a:ext>
            </a:extLst>
          </p:cNvPr>
          <p:cNvSpPr/>
          <p:nvPr/>
        </p:nvSpPr>
        <p:spPr>
          <a:xfrm>
            <a:off x="10551225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4. עמדות כלפי התחדשות עירונית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פילוח הסכמות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1FBBA4EA-B29A-800F-33B2-D60377787819}"/>
              </a:ext>
            </a:extLst>
          </p:cNvPr>
          <p:cNvSpPr txBox="1"/>
          <p:nvPr/>
        </p:nvSpPr>
        <p:spPr>
          <a:xfrm>
            <a:off x="4852999" y="5878517"/>
            <a:ext cx="7339001" cy="977191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יוצג על סמך הסקר החברתי ועל סמך נתונים שנמצאים בידי היזם על חתימות דיירים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אם נחתם כבר חוזה סופי לפינוי בינוי יש לציין אחוז חתימות ותאריך קובע – ולהדגיש זאת. החוזה עצמו יצורף כמסמך נפרד</a:t>
            </a:r>
          </a:p>
          <a:p>
            <a:pPr marL="171450" indent="-171450">
              <a:lnSpc>
                <a:spcPts val="2427"/>
              </a:lnSpc>
              <a:buFont typeface="Arial" panose="020B0604020202020204" pitchFamily="34" charset="0"/>
              <a:buChar char="•"/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פרוטוקול מפורט ורשימת משתתפים שמית מכנס התושבים להצגת ההסכם / החוזה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0630A211-EAD6-545A-6B9D-D24006AE6094}"/>
              </a:ext>
            </a:extLst>
          </p:cNvPr>
          <p:cNvSpPr/>
          <p:nvPr/>
        </p:nvSpPr>
        <p:spPr>
          <a:xfrm>
            <a:off x="3659682" y="478259"/>
            <a:ext cx="668083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עמדות בעלי הדירות כלפי התחדשות עירונית</a:t>
            </a:r>
            <a:endParaRPr lang="he-IL" sz="1400" u="sng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מידת העניין בפרויקט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ידע של בעלי הדירות על השלבים הבאים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עמדות בעלי הדירות שטרם חתמו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1A0B32FF-0B02-284D-3800-E11C0D69F1BA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7" name="AutoShape 10">
            <a:extLst>
              <a:ext uri="{FF2B5EF4-FFF2-40B4-BE49-F238E27FC236}">
                <a16:creationId xmlns:a16="http://schemas.microsoft.com/office/drawing/2014/main" id="{EA8D308A-9164-98F4-2FB5-CDCEA32D03E2}"/>
              </a:ext>
            </a:extLst>
          </p:cNvPr>
          <p:cNvSpPr/>
          <p:nvPr/>
        </p:nvSpPr>
        <p:spPr>
          <a:xfrm>
            <a:off x="561975" y="607425"/>
            <a:ext cx="3097707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אחוז חתימות על הסכם ארגון (נון </a:t>
            </a:r>
            <a:r>
              <a:rPr lang="he-IL" sz="1400" b="1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שופ</a:t>
            </a:r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)</a:t>
            </a:r>
          </a:p>
        </p:txBody>
      </p:sp>
      <p:sp>
        <p:nvSpPr>
          <p:cNvPr id="18" name="AutoShape 10">
            <a:extLst>
              <a:ext uri="{FF2B5EF4-FFF2-40B4-BE49-F238E27FC236}">
                <a16:creationId xmlns:a16="http://schemas.microsoft.com/office/drawing/2014/main" id="{38CF28FF-D05C-77BF-2C4D-B0F43796AE9A}"/>
              </a:ext>
            </a:extLst>
          </p:cNvPr>
          <p:cNvSpPr/>
          <p:nvPr/>
        </p:nvSpPr>
        <p:spPr>
          <a:xfrm>
            <a:off x="857250" y="1255125"/>
            <a:ext cx="2811958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תאריך קובע הסכם ארגון (נון </a:t>
            </a:r>
            <a:r>
              <a:rPr lang="he-IL" sz="1400" b="1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שופ</a:t>
            </a:r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)</a:t>
            </a:r>
          </a:p>
        </p:txBody>
      </p:sp>
      <p:graphicFrame>
        <p:nvGraphicFramePr>
          <p:cNvPr id="20" name="טבלה 19">
            <a:extLst>
              <a:ext uri="{FF2B5EF4-FFF2-40B4-BE49-F238E27FC236}">
                <a16:creationId xmlns:a16="http://schemas.microsoft.com/office/drawing/2014/main" id="{315E81AC-0B74-E933-4788-89A1875F3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215260"/>
              </p:ext>
            </p:extLst>
          </p:nvPr>
        </p:nvGraphicFramePr>
        <p:xfrm>
          <a:off x="303582" y="1904048"/>
          <a:ext cx="3393591" cy="304990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186933">
                  <a:extLst>
                    <a:ext uri="{9D8B030D-6E8A-4147-A177-3AD203B41FA5}">
                      <a16:colId xmlns:a16="http://schemas.microsoft.com/office/drawing/2014/main" val="1434988142"/>
                    </a:ext>
                  </a:extLst>
                </a:gridCol>
                <a:gridCol w="612306">
                  <a:extLst>
                    <a:ext uri="{9D8B030D-6E8A-4147-A177-3AD203B41FA5}">
                      <a16:colId xmlns:a16="http://schemas.microsoft.com/office/drawing/2014/main" val="3989747013"/>
                    </a:ext>
                  </a:extLst>
                </a:gridCol>
                <a:gridCol w="508686">
                  <a:extLst>
                    <a:ext uri="{9D8B030D-6E8A-4147-A177-3AD203B41FA5}">
                      <a16:colId xmlns:a16="http://schemas.microsoft.com/office/drawing/2014/main" val="2554327801"/>
                    </a:ext>
                  </a:extLst>
                </a:gridCol>
                <a:gridCol w="445099">
                  <a:extLst>
                    <a:ext uri="{9D8B030D-6E8A-4147-A177-3AD203B41FA5}">
                      <a16:colId xmlns:a16="http://schemas.microsoft.com/office/drawing/2014/main" val="2680235298"/>
                    </a:ext>
                  </a:extLst>
                </a:gridCol>
                <a:gridCol w="640567">
                  <a:extLst>
                    <a:ext uri="{9D8B030D-6E8A-4147-A177-3AD203B41FA5}">
                      <a16:colId xmlns:a16="http://schemas.microsoft.com/office/drawing/2014/main" val="832915601"/>
                    </a:ext>
                  </a:extLst>
                </a:gridCol>
              </a:tblGrid>
              <a:tr h="272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1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שם רחוב ומספר בניין</a:t>
                      </a:r>
                      <a:endParaRPr lang="he-IL" sz="900" b="1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1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מס' דירות</a:t>
                      </a:r>
                      <a:endParaRPr lang="he-IL" sz="900" b="1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1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בעלות</a:t>
                      </a:r>
                      <a:endParaRPr lang="he-IL" sz="900" b="1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1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שכירות</a:t>
                      </a:r>
                      <a:endParaRPr lang="he-IL" sz="900" b="1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1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% חתימות</a:t>
                      </a:r>
                      <a:endParaRPr lang="he-IL" sz="900" b="1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751516"/>
                  </a:ext>
                </a:extLst>
              </a:tr>
              <a:tr h="36682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50213"/>
                  </a:ext>
                </a:extLst>
              </a:tr>
              <a:tr h="39826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456993"/>
                  </a:ext>
                </a:extLst>
              </a:tr>
              <a:tr h="42971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069266"/>
                  </a:ext>
                </a:extLst>
              </a:tr>
              <a:tr h="3877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691697"/>
                  </a:ext>
                </a:extLst>
              </a:tr>
              <a:tr h="4401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749984"/>
                  </a:ext>
                </a:extLst>
              </a:tr>
              <a:tr h="45067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494195"/>
                  </a:ext>
                </a:extLst>
              </a:tr>
              <a:tr h="303942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סה"כ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  <a:latin typeface="Heebo" pitchFamily="2" charset="-79"/>
                          <a:cs typeface="Heebo" pitchFamily="2" charset="-79"/>
                        </a:rPr>
                        <a:t> 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2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55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8E165E7-9AD1-4E0F-88DD-9328295A8AAB}"/>
              </a:ext>
            </a:extLst>
          </p:cNvPr>
          <p:cNvSpPr txBox="1"/>
          <p:nvPr/>
        </p:nvSpPr>
        <p:spPr>
          <a:xfrm>
            <a:off x="6096000" y="684580"/>
            <a:ext cx="4208276" cy="2534476"/>
          </a:xfrm>
          <a:prstGeom prst="rect">
            <a:avLst/>
          </a:prstGeom>
          <a:noFill/>
        </p:spPr>
        <p:txBody>
          <a:bodyPr wrap="square" numCol="1" rtlCol="1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חששות של בעלי הדירות מהתהליך: </a:t>
            </a: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פירוט של חששות שעלו בקרב בעלי הדירות והרחבה על הסיבות לחששות אלה</a:t>
            </a: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06936652-2BA6-37C8-CC91-6019972476D9}"/>
              </a:ext>
            </a:extLst>
          </p:cNvPr>
          <p:cNvSpPr/>
          <p:nvPr/>
        </p:nvSpPr>
        <p:spPr>
          <a:xfrm>
            <a:off x="10548049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4. עמדות כלפי התחדשות עירונית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02069F0F-8234-6E15-64D1-3DE12D15C5E2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99553806-9F78-AA9F-EA00-1DE13D6E066B}"/>
              </a:ext>
            </a:extLst>
          </p:cNvPr>
          <p:cNvSpPr txBox="1"/>
          <p:nvPr/>
        </p:nvSpPr>
        <p:spPr>
          <a:xfrm>
            <a:off x="9610725" y="6504713"/>
            <a:ext cx="2581275" cy="361637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יוצג על סמך נתונים מהסקר החברתי</a:t>
            </a:r>
          </a:p>
        </p:txBody>
      </p:sp>
      <p:graphicFrame>
        <p:nvGraphicFramePr>
          <p:cNvPr id="15" name="תרשים 14">
            <a:extLst>
              <a:ext uri="{FF2B5EF4-FFF2-40B4-BE49-F238E27FC236}">
                <a16:creationId xmlns:a16="http://schemas.microsoft.com/office/drawing/2014/main" id="{E4F8EB35-2CB2-DC27-6741-0D5075D8B7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725763"/>
              </p:ext>
            </p:extLst>
          </p:nvPr>
        </p:nvGraphicFramePr>
        <p:xfrm>
          <a:off x="277780" y="1246555"/>
          <a:ext cx="5265769" cy="347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AutoShape 10">
            <a:extLst>
              <a:ext uri="{FF2B5EF4-FFF2-40B4-BE49-F238E27FC236}">
                <a16:creationId xmlns:a16="http://schemas.microsoft.com/office/drawing/2014/main" id="{BA0343AB-8AC8-D067-AA2E-ED23C4A3F21F}"/>
              </a:ext>
            </a:extLst>
          </p:cNvPr>
          <p:cNvSpPr/>
          <p:nvPr/>
        </p:nvSpPr>
        <p:spPr>
          <a:xfrm>
            <a:off x="2306972" y="607425"/>
            <a:ext cx="1349229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תרשים לדוגמה</a:t>
            </a:r>
          </a:p>
        </p:txBody>
      </p:sp>
    </p:spTree>
    <p:extLst>
      <p:ext uri="{BB962C8B-B14F-4D97-AF65-F5344CB8AC3E}">
        <p14:creationId xmlns:p14="http://schemas.microsoft.com/office/powerpoint/2010/main" val="567053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>
            <a:extLst>
              <a:ext uri="{FF2B5EF4-FFF2-40B4-BE49-F238E27FC236}">
                <a16:creationId xmlns:a16="http://schemas.microsoft.com/office/drawing/2014/main" id="{E7A6EE45-0DF4-44AE-A352-F31FED5A844F}"/>
              </a:ext>
            </a:extLst>
          </p:cNvPr>
          <p:cNvSpPr/>
          <p:nvPr/>
        </p:nvSpPr>
        <p:spPr>
          <a:xfrm>
            <a:off x="10548049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4. עמדות כלפי התחדשות עירונית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9A2AAF47-ADAD-31E8-6B6F-5B7A19519B03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8D2A720-77EB-7431-12EC-A7E6D96EC461}"/>
              </a:ext>
            </a:extLst>
          </p:cNvPr>
          <p:cNvSpPr txBox="1"/>
          <p:nvPr/>
        </p:nvSpPr>
        <p:spPr>
          <a:xfrm>
            <a:off x="9610725" y="6504713"/>
            <a:ext cx="2581275" cy="361637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יוצג על סמך נתונים מהסקר החברתי</a:t>
            </a:r>
          </a:p>
        </p:txBody>
      </p:sp>
      <p:graphicFrame>
        <p:nvGraphicFramePr>
          <p:cNvPr id="15" name="תרשים 14">
            <a:extLst>
              <a:ext uri="{FF2B5EF4-FFF2-40B4-BE49-F238E27FC236}">
                <a16:creationId xmlns:a16="http://schemas.microsoft.com/office/drawing/2014/main" id="{894607C3-B0D6-A737-3C87-591D294086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101799"/>
              </p:ext>
            </p:extLst>
          </p:nvPr>
        </p:nvGraphicFramePr>
        <p:xfrm>
          <a:off x="5528024" y="101163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תרשים 15">
            <a:extLst>
              <a:ext uri="{FF2B5EF4-FFF2-40B4-BE49-F238E27FC236}">
                <a16:creationId xmlns:a16="http://schemas.microsoft.com/office/drawing/2014/main" id="{A0B9190D-8126-9D8F-892A-FDE121E9FE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260915"/>
              </p:ext>
            </p:extLst>
          </p:nvPr>
        </p:nvGraphicFramePr>
        <p:xfrm>
          <a:off x="474292" y="102865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AutoShape 10">
            <a:extLst>
              <a:ext uri="{FF2B5EF4-FFF2-40B4-BE49-F238E27FC236}">
                <a16:creationId xmlns:a16="http://schemas.microsoft.com/office/drawing/2014/main" id="{881D2208-25C0-6910-13E0-C6034A4D2982}"/>
              </a:ext>
            </a:extLst>
          </p:cNvPr>
          <p:cNvSpPr/>
          <p:nvPr/>
        </p:nvSpPr>
        <p:spPr>
          <a:xfrm>
            <a:off x="8556779" y="607425"/>
            <a:ext cx="1517008" cy="31575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r>
              <a:rPr lang="he-IL" sz="14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תרשימים לדוגמה</a:t>
            </a:r>
          </a:p>
        </p:txBody>
      </p:sp>
    </p:spTree>
    <p:extLst>
      <p:ext uri="{BB962C8B-B14F-4D97-AF65-F5344CB8AC3E}">
        <p14:creationId xmlns:p14="http://schemas.microsoft.com/office/powerpoint/2010/main" val="1285473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0570212" y="303124"/>
            <a:ext cx="1599625" cy="27702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18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4. עמדות השוכרים</a:t>
            </a:r>
          </a:p>
          <a:p>
            <a:pPr rtl="1"/>
            <a:endParaRPr lang="he-IL" sz="18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37A22A54-C125-EFE8-AD96-B5F7CA8A24E6}"/>
              </a:ext>
            </a:extLst>
          </p:cNvPr>
          <p:cNvSpPr/>
          <p:nvPr/>
        </p:nvSpPr>
        <p:spPr>
          <a:xfrm>
            <a:off x="10544936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4. עמדות כלפי התחדשות עירונית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עמדות</a:t>
            </a: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השוכרים</a:t>
            </a: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6A85D944-D893-4F43-A00E-47C7072C0817}"/>
              </a:ext>
            </a:extLst>
          </p:cNvPr>
          <p:cNvSpPr/>
          <p:nvPr/>
        </p:nvSpPr>
        <p:spPr>
          <a:xfrm>
            <a:off x="0" y="6251425"/>
            <a:ext cx="2760292" cy="614925"/>
          </a:xfrm>
          <a:prstGeom prst="rect">
            <a:avLst/>
          </a:prstGeom>
          <a:solidFill>
            <a:srgbClr val="94DCF4"/>
          </a:solidFill>
        </p:spPr>
        <p:txBody>
          <a:bodyPr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צרפ.י לוגו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8F3D766-50CF-4A47-9575-D9C56A2E0DF0}"/>
              </a:ext>
            </a:extLst>
          </p:cNvPr>
          <p:cNvSpPr txBox="1"/>
          <p:nvPr/>
        </p:nvSpPr>
        <p:spPr>
          <a:xfrm>
            <a:off x="2760292" y="684580"/>
            <a:ext cx="7543984" cy="3827138"/>
          </a:xfrm>
          <a:prstGeom prst="rect">
            <a:avLst/>
          </a:prstGeom>
          <a:noFill/>
        </p:spPr>
        <p:txBody>
          <a:bodyPr wrap="square" numCol="1" rtlCol="1">
            <a:spAutoFit/>
          </a:bodyPr>
          <a:lstStyle/>
          <a:p>
            <a:pPr algn="r" rtl="1"/>
            <a:r>
              <a:rPr lang="he-IL" b="1" dirty="0">
                <a:latin typeface="Heebo" pitchFamily="2" charset="-79"/>
                <a:cs typeface="Heebo" pitchFamily="2" charset="-79"/>
              </a:rPr>
              <a:t>אפיון שוכרי הדירות</a:t>
            </a: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התפלגות השוכרים לפי סטטוס משפחתי (זוגות צעירים / אזרחים ותיקים / משפחות עם ילדים וכו'):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השוכרים הגרים במתחם מעל 5 שנים:</a:t>
            </a: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מספר השוכרים הגרים במתחם מעל 10 שנים: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שיקול עיקרי בבחירת דירה להשכרה עתידית:</a:t>
            </a:r>
          </a:p>
          <a:p>
            <a:pPr algn="r" rtl="1"/>
            <a:endParaRPr lang="he-IL" sz="1400" dirty="0"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1400" dirty="0">
                <a:latin typeface="Heebo" pitchFamily="2" charset="-79"/>
                <a:cs typeface="Heebo" pitchFamily="2" charset="-79"/>
              </a:rPr>
              <a:t>חששות של השוכרים בתהליך פינוי בינוי:</a:t>
            </a: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DC56B611-3CCF-3982-A247-B4CD9604BF4C}"/>
              </a:ext>
            </a:extLst>
          </p:cNvPr>
          <p:cNvSpPr txBox="1"/>
          <p:nvPr/>
        </p:nvSpPr>
        <p:spPr>
          <a:xfrm>
            <a:off x="7086600" y="6497642"/>
            <a:ext cx="5105400" cy="361637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המידע יוצג על סמך הסקר החברתי בקרב השוכרים ועל סמך נתונים שנמצאים בידי היזם</a:t>
            </a:r>
          </a:p>
        </p:txBody>
      </p:sp>
    </p:spTree>
    <p:extLst>
      <p:ext uri="{BB962C8B-B14F-4D97-AF65-F5344CB8AC3E}">
        <p14:creationId xmlns:p14="http://schemas.microsoft.com/office/powerpoint/2010/main" val="179516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טבלה 4">
            <a:extLst>
              <a:ext uri="{FF2B5EF4-FFF2-40B4-BE49-F238E27FC236}">
                <a16:creationId xmlns:a16="http://schemas.microsoft.com/office/drawing/2014/main" id="{0054ADBA-DBA1-41E6-AF32-8CB726B2C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98032"/>
              </p:ext>
            </p:extLst>
          </p:nvPr>
        </p:nvGraphicFramePr>
        <p:xfrm>
          <a:off x="495299" y="733055"/>
          <a:ext cx="9744077" cy="5432849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28486">
                  <a:extLst>
                    <a:ext uri="{9D8B030D-6E8A-4147-A177-3AD203B41FA5}">
                      <a16:colId xmlns:a16="http://schemas.microsoft.com/office/drawing/2014/main" val="3474755756"/>
                    </a:ext>
                  </a:extLst>
                </a:gridCol>
                <a:gridCol w="2387144">
                  <a:extLst>
                    <a:ext uri="{9D8B030D-6E8A-4147-A177-3AD203B41FA5}">
                      <a16:colId xmlns:a16="http://schemas.microsoft.com/office/drawing/2014/main" val="2120604912"/>
                    </a:ext>
                  </a:extLst>
                </a:gridCol>
                <a:gridCol w="3281301">
                  <a:extLst>
                    <a:ext uri="{9D8B030D-6E8A-4147-A177-3AD203B41FA5}">
                      <a16:colId xmlns:a16="http://schemas.microsoft.com/office/drawing/2014/main" val="4024422833"/>
                    </a:ext>
                  </a:extLst>
                </a:gridCol>
                <a:gridCol w="2047146">
                  <a:extLst>
                    <a:ext uri="{9D8B030D-6E8A-4147-A177-3AD203B41FA5}">
                      <a16:colId xmlns:a16="http://schemas.microsoft.com/office/drawing/2014/main" val="3513574704"/>
                    </a:ext>
                  </a:extLst>
                </a:gridCol>
              </a:tblGrid>
              <a:tr h="57187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cap="all" spc="60" dirty="0">
                          <a:latin typeface="Heebo" pitchFamily="2" charset="-79"/>
                          <a:cs typeface="Heebo" pitchFamily="2" charset="-79"/>
                        </a:rPr>
                        <a:t>נושא </a:t>
                      </a:r>
                      <a:endParaRPr lang="he-IL" sz="18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cap="all" spc="60" dirty="0">
                          <a:latin typeface="Heebo" pitchFamily="2" charset="-79"/>
                          <a:cs typeface="Heebo" pitchFamily="2" charset="-79"/>
                        </a:rPr>
                        <a:t>ממצאים</a:t>
                      </a:r>
                    </a:p>
                    <a:p>
                      <a:pPr algn="ctr" rtl="1"/>
                      <a:r>
                        <a:rPr lang="he-IL" sz="1200" b="1" cap="all" spc="60" dirty="0">
                          <a:solidFill>
                            <a:schemeClr val="tx1"/>
                          </a:solidFill>
                          <a:latin typeface="Heebo" pitchFamily="2" charset="-79"/>
                          <a:cs typeface="Heebo" pitchFamily="2" charset="-79"/>
                        </a:rPr>
                        <a:t>(נאספו מתוך העמדות בסקר)</a:t>
                      </a: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cap="all" spc="60" dirty="0">
                          <a:latin typeface="Heebo" pitchFamily="2" charset="-79"/>
                          <a:cs typeface="Heebo" pitchFamily="2" charset="-79"/>
                        </a:rPr>
                        <a:t>המלצה </a:t>
                      </a:r>
                      <a:endParaRPr lang="he-IL" sz="18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cap="all" spc="60" dirty="0">
                          <a:latin typeface="Heebo" pitchFamily="2" charset="-79"/>
                          <a:cs typeface="Heebo" pitchFamily="2" charset="-79"/>
                        </a:rPr>
                        <a:t>גורם אחראי</a:t>
                      </a:r>
                      <a:endParaRPr lang="he-IL" sz="18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71751"/>
                  </a:ext>
                </a:extLst>
              </a:tr>
              <a:tr h="954457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988510"/>
                  </a:ext>
                </a:extLst>
              </a:tr>
              <a:tr h="954457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787627"/>
                  </a:ext>
                </a:extLst>
              </a:tr>
              <a:tr h="954457">
                <a:tc>
                  <a:txBody>
                    <a:bodyPr/>
                    <a:lstStyle/>
                    <a:p>
                      <a:pPr rtl="1"/>
                      <a:endParaRPr lang="he-IL" sz="1900" cap="none" spc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894992"/>
                  </a:ext>
                </a:extLst>
              </a:tr>
              <a:tr h="954457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069878"/>
                  </a:ext>
                </a:extLst>
              </a:tr>
              <a:tr h="954457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305458"/>
                  </a:ext>
                </a:extLst>
              </a:tr>
            </a:tbl>
          </a:graphicData>
        </a:graphic>
      </p:graphicFrame>
      <p:sp>
        <p:nvSpPr>
          <p:cNvPr id="2" name="AutoShape 10">
            <a:extLst>
              <a:ext uri="{FF2B5EF4-FFF2-40B4-BE49-F238E27FC236}">
                <a16:creationId xmlns:a16="http://schemas.microsoft.com/office/drawing/2014/main" id="{D62C7774-0A2A-378D-9725-C02A1B0C0655}"/>
              </a:ext>
            </a:extLst>
          </p:cNvPr>
          <p:cNvSpPr/>
          <p:nvPr/>
        </p:nvSpPr>
        <p:spPr>
          <a:xfrm>
            <a:off x="10544936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5. המלצות חברתיות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5" name="AutoShape 21">
            <a:extLst>
              <a:ext uri="{FF2B5EF4-FFF2-40B4-BE49-F238E27FC236}">
                <a16:creationId xmlns:a16="http://schemas.microsoft.com/office/drawing/2014/main" id="{4DCE0E98-1B44-28F5-EA75-5A22C014A17D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0751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0">
            <a:extLst>
              <a:ext uri="{FF2B5EF4-FFF2-40B4-BE49-F238E27FC236}">
                <a16:creationId xmlns:a16="http://schemas.microsoft.com/office/drawing/2014/main" id="{5C2D2511-196C-896E-801A-93AE3551072F}"/>
              </a:ext>
            </a:extLst>
          </p:cNvPr>
          <p:cNvSpPr/>
          <p:nvPr/>
        </p:nvSpPr>
        <p:spPr>
          <a:xfrm>
            <a:off x="10544936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6. מתווה שיתוף ציבור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תוכנית מפורטת לשלבים הבאים</a:t>
            </a:r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graphicFrame>
        <p:nvGraphicFramePr>
          <p:cNvPr id="14" name="טבלה 4">
            <a:extLst>
              <a:ext uri="{FF2B5EF4-FFF2-40B4-BE49-F238E27FC236}">
                <a16:creationId xmlns:a16="http://schemas.microsoft.com/office/drawing/2014/main" id="{1A8D7C67-7C51-3CA6-7B5A-4D4C6EAEBA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973718"/>
              </p:ext>
            </p:extLst>
          </p:nvPr>
        </p:nvGraphicFramePr>
        <p:xfrm>
          <a:off x="495299" y="862667"/>
          <a:ext cx="9744077" cy="5212566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2028486">
                  <a:extLst>
                    <a:ext uri="{9D8B030D-6E8A-4147-A177-3AD203B41FA5}">
                      <a16:colId xmlns:a16="http://schemas.microsoft.com/office/drawing/2014/main" val="3474755756"/>
                    </a:ext>
                  </a:extLst>
                </a:gridCol>
                <a:gridCol w="2387144">
                  <a:extLst>
                    <a:ext uri="{9D8B030D-6E8A-4147-A177-3AD203B41FA5}">
                      <a16:colId xmlns:a16="http://schemas.microsoft.com/office/drawing/2014/main" val="2120604912"/>
                    </a:ext>
                  </a:extLst>
                </a:gridCol>
                <a:gridCol w="1880396">
                  <a:extLst>
                    <a:ext uri="{9D8B030D-6E8A-4147-A177-3AD203B41FA5}">
                      <a16:colId xmlns:a16="http://schemas.microsoft.com/office/drawing/2014/main" val="4024422833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3513574704"/>
                    </a:ext>
                  </a:extLst>
                </a:gridCol>
                <a:gridCol w="1266826">
                  <a:extLst>
                    <a:ext uri="{9D8B030D-6E8A-4147-A177-3AD203B41FA5}">
                      <a16:colId xmlns:a16="http://schemas.microsoft.com/office/drawing/2014/main" val="3706454105"/>
                    </a:ext>
                  </a:extLst>
                </a:gridCol>
              </a:tblGrid>
              <a:tr h="735936">
                <a:tc>
                  <a:txBody>
                    <a:bodyPr/>
                    <a:lstStyle/>
                    <a:p>
                      <a:pPr algn="ctr" rtl="1"/>
                      <a:r>
                        <a:rPr lang="he-IL" sz="1600" cap="all" spc="60" dirty="0">
                          <a:latin typeface="Heebo" pitchFamily="2" charset="-79"/>
                          <a:cs typeface="Heebo" pitchFamily="2" charset="-79"/>
                        </a:rPr>
                        <a:t>שלב השיתוף </a:t>
                      </a:r>
                      <a:endParaRPr lang="he-IL" sz="16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cap="all" spc="60" dirty="0">
                          <a:latin typeface="Heebo" pitchFamily="2" charset="-79"/>
                          <a:cs typeface="Heebo" pitchFamily="2" charset="-79"/>
                        </a:rPr>
                        <a:t>תוכן</a:t>
                      </a: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cap="all" spc="60" dirty="0">
                          <a:latin typeface="Heebo" pitchFamily="2" charset="-79"/>
                          <a:cs typeface="Heebo" pitchFamily="2" charset="-79"/>
                        </a:rPr>
                        <a:t>משתתפים </a:t>
                      </a:r>
                      <a:endParaRPr lang="he-IL" sz="16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cap="all" spc="60" dirty="0">
                          <a:latin typeface="Heebo" pitchFamily="2" charset="-79"/>
                          <a:cs typeface="Heebo" pitchFamily="2" charset="-79"/>
                        </a:rPr>
                        <a:t>אופן השיתוף המוצע</a:t>
                      </a:r>
                      <a:endParaRPr lang="he-IL" sz="1600" b="1" cap="all" spc="60" dirty="0">
                        <a:solidFill>
                          <a:schemeClr val="tx1"/>
                        </a:solidFill>
                        <a:latin typeface="Heebo" pitchFamily="2" charset="-79"/>
                        <a:cs typeface="Heebo" pitchFamily="2" charset="-79"/>
                      </a:endParaRP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cap="all" spc="60" dirty="0">
                          <a:solidFill>
                            <a:schemeClr val="tx1"/>
                          </a:solidFill>
                          <a:latin typeface="Heebo" pitchFamily="2" charset="-79"/>
                          <a:cs typeface="Heebo" pitchFamily="2" charset="-79"/>
                        </a:rPr>
                        <a:t>אמצעי הפרסום</a:t>
                      </a:r>
                    </a:p>
                  </a:txBody>
                  <a:tcPr marL="101682" marR="101682" marT="101682" marB="101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B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71751"/>
                  </a:ext>
                </a:extLst>
              </a:tr>
              <a:tr h="668278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988510"/>
                  </a:ext>
                </a:extLst>
              </a:tr>
              <a:tr h="649201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854256"/>
                  </a:ext>
                </a:extLst>
              </a:tr>
              <a:tr h="669489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787627"/>
                  </a:ext>
                </a:extLst>
              </a:tr>
              <a:tr h="614954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240439"/>
                  </a:ext>
                </a:extLst>
              </a:tr>
              <a:tr h="669489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894992"/>
                  </a:ext>
                </a:extLst>
              </a:tr>
              <a:tr h="639058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069878"/>
                  </a:ext>
                </a:extLst>
              </a:tr>
              <a:tr h="566161"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9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88954" marR="88954" marT="44477" marB="677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305458"/>
                  </a:ext>
                </a:extLst>
              </a:tr>
            </a:tbl>
          </a:graphicData>
        </a:graphic>
      </p:graphicFrame>
      <p:sp>
        <p:nvSpPr>
          <p:cNvPr id="15" name="AutoShape 21">
            <a:extLst>
              <a:ext uri="{FF2B5EF4-FFF2-40B4-BE49-F238E27FC236}">
                <a16:creationId xmlns:a16="http://schemas.microsoft.com/office/drawing/2014/main" id="{BC62E867-115E-404F-2B6C-F3E7301B2150}"/>
              </a:ext>
            </a:extLst>
          </p:cNvPr>
          <p:cNvSpPr/>
          <p:nvPr/>
        </p:nvSpPr>
        <p:spPr>
          <a:xfrm>
            <a:off x="10795000" y="6782858"/>
            <a:ext cx="1397000" cy="84667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6615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0">
            <a:extLst>
              <a:ext uri="{FF2B5EF4-FFF2-40B4-BE49-F238E27FC236}">
                <a16:creationId xmlns:a16="http://schemas.microsoft.com/office/drawing/2014/main" id="{D7E05CE9-B221-6C3B-FC7C-A514299A5B94}"/>
              </a:ext>
            </a:extLst>
          </p:cNvPr>
          <p:cNvSpPr/>
          <p:nvPr/>
        </p:nvSpPr>
        <p:spPr>
          <a:xfrm>
            <a:off x="10544936" y="0"/>
            <a:ext cx="1643951" cy="3771853"/>
          </a:xfrm>
          <a:prstGeom prst="rect">
            <a:avLst/>
          </a:prstGeom>
          <a:solidFill>
            <a:srgbClr val="005EB8"/>
          </a:solidFill>
        </p:spPr>
        <p:txBody>
          <a:bodyPr/>
          <a:lstStyle/>
          <a:p>
            <a:pPr algn="ctr"/>
            <a:endParaRPr lang="he-IL" sz="3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7. מסמכים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נדרשים</a:t>
            </a:r>
          </a:p>
          <a:p>
            <a:pPr algn="ctr"/>
            <a:r>
              <a:rPr lang="he-IL" sz="21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להגשה</a:t>
            </a: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0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endParaRPr lang="he-IL" sz="21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endParaRPr lang="he-IL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5F1DA9AD-4B16-78CD-6E58-F5BB999E0CAD}"/>
              </a:ext>
            </a:extLst>
          </p:cNvPr>
          <p:cNvSpPr txBox="1"/>
          <p:nvPr/>
        </p:nvSpPr>
        <p:spPr>
          <a:xfrm>
            <a:off x="3355603" y="411221"/>
            <a:ext cx="5107985" cy="933654"/>
          </a:xfrm>
          <a:prstGeom prst="rect">
            <a:avLst/>
          </a:prstGeom>
          <a:noFill/>
        </p:spPr>
        <p:txBody>
          <a:bodyPr wrap="square" numCol="1" rtlCol="1">
            <a:spAutoFit/>
          </a:bodyPr>
          <a:lstStyle/>
          <a:p>
            <a:pPr algn="r" rtl="1"/>
            <a:r>
              <a:rPr lang="he-IL" sz="3600" b="1" dirty="0">
                <a:latin typeface="Heebo" pitchFamily="2" charset="-79"/>
                <a:cs typeface="Heebo" pitchFamily="2" charset="-79"/>
              </a:rPr>
              <a:t>צ'קליסט מסמכים להגשה</a:t>
            </a:r>
            <a:endParaRPr lang="he-IL" sz="1867" b="1" dirty="0">
              <a:latin typeface="Heebo" pitchFamily="2" charset="-79"/>
              <a:cs typeface="Heebo" pitchFamily="2" charset="-79"/>
            </a:endParaRPr>
          </a:p>
          <a:p>
            <a:pPr algn="ctr" rtl="1"/>
            <a:endParaRPr lang="he-IL" sz="1867" b="1" dirty="0">
              <a:latin typeface="Heebo" pitchFamily="2" charset="-79"/>
              <a:cs typeface="Heebo" pitchFamily="2" charset="-79"/>
            </a:endParaRPr>
          </a:p>
        </p:txBody>
      </p:sp>
      <p:sp>
        <p:nvSpPr>
          <p:cNvPr id="39" name="תיבת טקסט 38">
            <a:extLst>
              <a:ext uri="{FF2B5EF4-FFF2-40B4-BE49-F238E27FC236}">
                <a16:creationId xmlns:a16="http://schemas.microsoft.com/office/drawing/2014/main" id="{86622090-F074-1122-7B52-70E41AA2ABA0}"/>
              </a:ext>
            </a:extLst>
          </p:cNvPr>
          <p:cNvSpPr txBox="1"/>
          <p:nvPr/>
        </p:nvSpPr>
        <p:spPr>
          <a:xfrm>
            <a:off x="8471660" y="6046669"/>
            <a:ext cx="3728412" cy="400110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2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בנפרד מהדו"ח החברתי</a:t>
            </a:r>
          </a:p>
        </p:txBody>
      </p: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69B8B956-293C-606B-C790-000F9655D52C}"/>
              </a:ext>
            </a:extLst>
          </p:cNvPr>
          <p:cNvSpPr txBox="1"/>
          <p:nvPr/>
        </p:nvSpPr>
        <p:spPr>
          <a:xfrm>
            <a:off x="9974510" y="1127221"/>
            <a:ext cx="486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400" b="1" dirty="0">
                <a:latin typeface="Heebo" pitchFamily="2" charset="-79"/>
                <a:cs typeface="Heebo" pitchFamily="2" charset="-79"/>
              </a:rPr>
              <a:t>1</a:t>
            </a:r>
            <a:endParaRPr lang="he-IL" sz="4400" dirty="0"/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C8E1F2FF-06A9-EE7D-597D-DFA265BBF7C2}"/>
              </a:ext>
            </a:extLst>
          </p:cNvPr>
          <p:cNvSpPr txBox="1"/>
          <p:nvPr/>
        </p:nvSpPr>
        <p:spPr>
          <a:xfrm>
            <a:off x="8145709" y="1419091"/>
            <a:ext cx="1960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כניסת יזם למתחם</a:t>
            </a:r>
            <a:endParaRPr lang="he-IL" dirty="0">
              <a:solidFill>
                <a:srgbClr val="005EB8"/>
              </a:solidFill>
            </a:endParaRPr>
          </a:p>
        </p:txBody>
      </p:sp>
      <p:sp>
        <p:nvSpPr>
          <p:cNvPr id="45" name="תיבת טקסט 44">
            <a:extLst>
              <a:ext uri="{FF2B5EF4-FFF2-40B4-BE49-F238E27FC236}">
                <a16:creationId xmlns:a16="http://schemas.microsoft.com/office/drawing/2014/main" id="{51724A4D-E6B7-6FDE-DED8-EC4EFCFE8B53}"/>
              </a:ext>
            </a:extLst>
          </p:cNvPr>
          <p:cNvSpPr txBox="1"/>
          <p:nvPr/>
        </p:nvSpPr>
        <p:spPr>
          <a:xfrm>
            <a:off x="6551802" y="1772827"/>
            <a:ext cx="35562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פרוטוקול כנס ראשוני לבעלי הדירות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פרוטוקול כנס לפני החתמה על הסכם ארגון (נון </a:t>
            </a:r>
            <a:r>
              <a:rPr lang="he-IL" sz="1400" dirty="0" err="1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שופ</a:t>
            </a: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) – כולל רשימת משתתפים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הסכם ארגון של המתחם – כולל מועד קובע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e-IL" sz="1400" dirty="0">
              <a:solidFill>
                <a:srgbClr val="005EB8"/>
              </a:solidFill>
            </a:endParaRPr>
          </a:p>
        </p:txBody>
      </p:sp>
      <p:sp>
        <p:nvSpPr>
          <p:cNvPr id="46" name="תיבת טקסט 45">
            <a:extLst>
              <a:ext uri="{FF2B5EF4-FFF2-40B4-BE49-F238E27FC236}">
                <a16:creationId xmlns:a16="http://schemas.microsoft.com/office/drawing/2014/main" id="{0173C14C-0EEE-8439-A2A8-709837903C67}"/>
              </a:ext>
            </a:extLst>
          </p:cNvPr>
          <p:cNvSpPr txBox="1"/>
          <p:nvPr/>
        </p:nvSpPr>
        <p:spPr>
          <a:xfrm>
            <a:off x="9975908" y="3175535"/>
            <a:ext cx="486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400" b="1" dirty="0">
                <a:latin typeface="Heebo" pitchFamily="2" charset="-79"/>
                <a:cs typeface="Heebo" pitchFamily="2" charset="-79"/>
              </a:rPr>
              <a:t>2</a:t>
            </a:r>
            <a:endParaRPr lang="he-IL" sz="4400" dirty="0"/>
          </a:p>
        </p:txBody>
      </p:sp>
      <p:sp>
        <p:nvSpPr>
          <p:cNvPr id="47" name="תיבת טקסט 46">
            <a:extLst>
              <a:ext uri="{FF2B5EF4-FFF2-40B4-BE49-F238E27FC236}">
                <a16:creationId xmlns:a16="http://schemas.microsoft.com/office/drawing/2014/main" id="{6D8A8578-D520-21AA-8199-012F1129DC0E}"/>
              </a:ext>
            </a:extLst>
          </p:cNvPr>
          <p:cNvSpPr txBox="1"/>
          <p:nvPr/>
        </p:nvSpPr>
        <p:spPr>
          <a:xfrm>
            <a:off x="7571272" y="3457805"/>
            <a:ext cx="2532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מסמכי הסמכת נציגות</a:t>
            </a:r>
            <a:endParaRPr lang="he-IL" dirty="0">
              <a:solidFill>
                <a:srgbClr val="005EB8"/>
              </a:solidFill>
            </a:endParaRPr>
          </a:p>
        </p:txBody>
      </p:sp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83D08C8E-8011-B8A8-E7DC-974FA66EEDEB}"/>
              </a:ext>
            </a:extLst>
          </p:cNvPr>
          <p:cNvSpPr txBox="1"/>
          <p:nvPr/>
        </p:nvSpPr>
        <p:spPr>
          <a:xfrm>
            <a:off x="6553200" y="3821141"/>
            <a:ext cx="35562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רשימת קשר נציגות – כולל מספרי טלפון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פרוטוקול כנס הסמכת נציגות ורשימת משתתפים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מסמך הסמכה של הנציגות - חתימות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e-IL" sz="1400" dirty="0">
              <a:solidFill>
                <a:srgbClr val="005EB8"/>
              </a:solidFill>
            </a:endParaRP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6E8FE564-2D3A-9F5A-780F-0AF27B7EFF61}"/>
              </a:ext>
            </a:extLst>
          </p:cNvPr>
          <p:cNvSpPr txBox="1"/>
          <p:nvPr/>
        </p:nvSpPr>
        <p:spPr>
          <a:xfrm>
            <a:off x="5453756" y="1123123"/>
            <a:ext cx="486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400" b="1" dirty="0">
                <a:latin typeface="Heebo" pitchFamily="2" charset="-79"/>
                <a:cs typeface="Heebo" pitchFamily="2" charset="-79"/>
              </a:rPr>
              <a:t>3</a:t>
            </a:r>
            <a:endParaRPr lang="he-IL" sz="4400" dirty="0"/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1199EA80-6FFF-D3B6-DFF1-6214F9BA976F}"/>
              </a:ext>
            </a:extLst>
          </p:cNvPr>
          <p:cNvSpPr txBox="1"/>
          <p:nvPr/>
        </p:nvSpPr>
        <p:spPr>
          <a:xfrm>
            <a:off x="3049120" y="1405393"/>
            <a:ext cx="2532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מסמכי הסמכת עורך דין</a:t>
            </a:r>
            <a:endParaRPr lang="he-IL" dirty="0">
              <a:solidFill>
                <a:srgbClr val="005EB8"/>
              </a:solidFill>
            </a:endParaRP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630F437B-20A8-C8AF-E232-25D70036DF2A}"/>
              </a:ext>
            </a:extLst>
          </p:cNvPr>
          <p:cNvSpPr txBox="1"/>
          <p:nvPr/>
        </p:nvSpPr>
        <p:spPr>
          <a:xfrm>
            <a:off x="2031048" y="1768729"/>
            <a:ext cx="35562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פרוטוקול כנס בחירת עורך דין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ייפוי כוח חתום</a:t>
            </a:r>
            <a:endParaRPr lang="he-IL" sz="1400" dirty="0">
              <a:solidFill>
                <a:srgbClr val="005EB8"/>
              </a:solidFill>
              <a:highlight>
                <a:srgbClr val="FFFF00"/>
              </a:highlight>
              <a:latin typeface="Heebo" pitchFamily="2" charset="-79"/>
              <a:cs typeface="Heebo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הצהרה בדבר היעדר ניגוד עניינים / גילוי נאות אם קיים קשר קודם ליזם או למתחם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e-IL" sz="1400" dirty="0">
              <a:solidFill>
                <a:srgbClr val="005EB8"/>
              </a:solidFill>
            </a:endParaRPr>
          </a:p>
        </p:txBody>
      </p:sp>
      <p:sp>
        <p:nvSpPr>
          <p:cNvPr id="55" name="תיבת טקסט 54">
            <a:extLst>
              <a:ext uri="{FF2B5EF4-FFF2-40B4-BE49-F238E27FC236}">
                <a16:creationId xmlns:a16="http://schemas.microsoft.com/office/drawing/2014/main" id="{E2B4111E-3720-BAC6-1D58-66C593B533FD}"/>
              </a:ext>
            </a:extLst>
          </p:cNvPr>
          <p:cNvSpPr txBox="1"/>
          <p:nvPr/>
        </p:nvSpPr>
        <p:spPr>
          <a:xfrm>
            <a:off x="5426697" y="3164142"/>
            <a:ext cx="486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400" b="1" dirty="0">
                <a:latin typeface="Heebo" pitchFamily="2" charset="-79"/>
                <a:cs typeface="Heebo" pitchFamily="2" charset="-79"/>
              </a:rPr>
              <a:t>4</a:t>
            </a:r>
            <a:endParaRPr lang="he-IL" sz="4400" dirty="0"/>
          </a:p>
        </p:txBody>
      </p:sp>
      <p:sp>
        <p:nvSpPr>
          <p:cNvPr id="56" name="תיבת טקסט 55">
            <a:extLst>
              <a:ext uri="{FF2B5EF4-FFF2-40B4-BE49-F238E27FC236}">
                <a16:creationId xmlns:a16="http://schemas.microsoft.com/office/drawing/2014/main" id="{04506200-F107-F45C-E54D-7F0901471EE6}"/>
              </a:ext>
            </a:extLst>
          </p:cNvPr>
          <p:cNvSpPr txBox="1"/>
          <p:nvPr/>
        </p:nvSpPr>
        <p:spPr>
          <a:xfrm>
            <a:off x="1729531" y="3446412"/>
            <a:ext cx="3808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טבלת פרטי התקשרות עם בעלי דירות</a:t>
            </a:r>
            <a:endParaRPr lang="he-IL" dirty="0">
              <a:solidFill>
                <a:srgbClr val="005EB8"/>
              </a:solidFill>
            </a:endParaRPr>
          </a:p>
        </p:txBody>
      </p:sp>
      <p:sp>
        <p:nvSpPr>
          <p:cNvPr id="57" name="תיבת טקסט 56">
            <a:extLst>
              <a:ext uri="{FF2B5EF4-FFF2-40B4-BE49-F238E27FC236}">
                <a16:creationId xmlns:a16="http://schemas.microsoft.com/office/drawing/2014/main" id="{744A7A21-B7C0-F9F3-6E8D-B4F3C114749A}"/>
              </a:ext>
            </a:extLst>
          </p:cNvPr>
          <p:cNvSpPr txBox="1"/>
          <p:nvPr/>
        </p:nvSpPr>
        <p:spPr>
          <a:xfrm>
            <a:off x="1986897" y="3809748"/>
            <a:ext cx="35562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בקובץ אקסל נפרד כולל פרטים נדרשים</a:t>
            </a:r>
            <a:endParaRPr lang="he-IL" sz="1400" dirty="0">
              <a:solidFill>
                <a:srgbClr val="005EB8"/>
              </a:solidFill>
            </a:endParaRPr>
          </a:p>
        </p:txBody>
      </p:sp>
      <p:sp>
        <p:nvSpPr>
          <p:cNvPr id="58" name="תיבת טקסט 57">
            <a:extLst>
              <a:ext uri="{FF2B5EF4-FFF2-40B4-BE49-F238E27FC236}">
                <a16:creationId xmlns:a16="http://schemas.microsoft.com/office/drawing/2014/main" id="{791F4168-E638-C360-2A6B-7EDB351A42F6}"/>
              </a:ext>
            </a:extLst>
          </p:cNvPr>
          <p:cNvSpPr txBox="1"/>
          <p:nvPr/>
        </p:nvSpPr>
        <p:spPr>
          <a:xfrm>
            <a:off x="5425272" y="4649690"/>
            <a:ext cx="486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400" b="1" dirty="0">
                <a:latin typeface="Heebo" pitchFamily="2" charset="-79"/>
                <a:cs typeface="Heebo" pitchFamily="2" charset="-79"/>
              </a:rPr>
              <a:t>5</a:t>
            </a:r>
            <a:endParaRPr lang="he-IL" sz="4400" dirty="0"/>
          </a:p>
        </p:txBody>
      </p:sp>
      <p:sp>
        <p:nvSpPr>
          <p:cNvPr id="59" name="תיבת טקסט 58">
            <a:extLst>
              <a:ext uri="{FF2B5EF4-FFF2-40B4-BE49-F238E27FC236}">
                <a16:creationId xmlns:a16="http://schemas.microsoft.com/office/drawing/2014/main" id="{56747C2D-4205-2EC6-AC05-6F59D9CED7CF}"/>
              </a:ext>
            </a:extLst>
          </p:cNvPr>
          <p:cNvSpPr txBox="1"/>
          <p:nvPr/>
        </p:nvSpPr>
        <p:spPr>
          <a:xfrm>
            <a:off x="1728106" y="4931960"/>
            <a:ext cx="3808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מסמך עקרונות חברתיים לתכנון</a:t>
            </a:r>
            <a:endParaRPr lang="he-IL" dirty="0">
              <a:solidFill>
                <a:srgbClr val="005EB8"/>
              </a:solidFill>
            </a:endParaRPr>
          </a:p>
        </p:txBody>
      </p:sp>
      <p:sp>
        <p:nvSpPr>
          <p:cNvPr id="60" name="תיבת טקסט 59">
            <a:extLst>
              <a:ext uri="{FF2B5EF4-FFF2-40B4-BE49-F238E27FC236}">
                <a16:creationId xmlns:a16="http://schemas.microsoft.com/office/drawing/2014/main" id="{121EC470-AD41-D592-704A-CF98F97D2D6C}"/>
              </a:ext>
            </a:extLst>
          </p:cNvPr>
          <p:cNvSpPr txBox="1"/>
          <p:nvPr/>
        </p:nvSpPr>
        <p:spPr>
          <a:xfrm>
            <a:off x="1811666" y="5295296"/>
            <a:ext cx="3730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מצגת נפרדת שתישלח לגופי התכנון ותיכתב ע"י </a:t>
            </a:r>
            <a:r>
              <a:rPr lang="he-IL" sz="1400" dirty="0" err="1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יועצ.ת</a:t>
            </a:r>
            <a:r>
              <a:rPr lang="he-IL" sz="1400" dirty="0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 </a:t>
            </a:r>
            <a:r>
              <a:rPr lang="he-IL" sz="1400" dirty="0" err="1">
                <a:solidFill>
                  <a:srgbClr val="005EB8"/>
                </a:solidFill>
                <a:latin typeface="Heebo" pitchFamily="2" charset="-79"/>
                <a:cs typeface="Heebo" pitchFamily="2" charset="-79"/>
              </a:rPr>
              <a:t>חברתי.ת</a:t>
            </a:r>
            <a:endParaRPr lang="he-IL" sz="1400" dirty="0">
              <a:solidFill>
                <a:srgbClr val="005EB8"/>
              </a:solidFill>
            </a:endParaRPr>
          </a:p>
        </p:txBody>
      </p:sp>
      <p:sp>
        <p:nvSpPr>
          <p:cNvPr id="61" name="תיבת טקסט 60">
            <a:extLst>
              <a:ext uri="{FF2B5EF4-FFF2-40B4-BE49-F238E27FC236}">
                <a16:creationId xmlns:a16="http://schemas.microsoft.com/office/drawing/2014/main" id="{80F8160C-B1F3-F9DC-9C53-2C1FFFF81F7F}"/>
              </a:ext>
            </a:extLst>
          </p:cNvPr>
          <p:cNvSpPr txBox="1"/>
          <p:nvPr/>
        </p:nvSpPr>
        <p:spPr>
          <a:xfrm>
            <a:off x="7667538" y="6497642"/>
            <a:ext cx="4524462" cy="361637"/>
          </a:xfrm>
          <a:prstGeom prst="rect">
            <a:avLst/>
          </a:prstGeom>
          <a:solidFill>
            <a:srgbClr val="005EB8"/>
          </a:solidFill>
        </p:spPr>
        <p:txBody>
          <a:bodyPr wrap="square">
            <a:spAutoFit/>
          </a:bodyPr>
          <a:lstStyle/>
          <a:p>
            <a:pPr>
              <a:lnSpc>
                <a:spcPts val="2427"/>
              </a:lnSpc>
            </a:pPr>
            <a:r>
              <a:rPr lang="he-IL" sz="1000" b="1" spc="17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לכל כנס שנערך במתחם יש לצרף פרוטוקול מפורט ורשימת משתתפים מהכנס</a:t>
            </a:r>
          </a:p>
        </p:txBody>
      </p:sp>
    </p:spTree>
    <p:extLst>
      <p:ext uri="{BB962C8B-B14F-4D97-AF65-F5344CB8AC3E}">
        <p14:creationId xmlns:p14="http://schemas.microsoft.com/office/powerpoint/2010/main" val="122462123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4676</TotalTime>
  <Words>2079</Words>
  <Application>Microsoft Office PowerPoint</Application>
  <PresentationFormat>מסך רחב</PresentationFormat>
  <Paragraphs>471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Gisha</vt:lpstr>
      <vt:lpstr>Heebo</vt:lpstr>
      <vt:lpstr>Times New Roman</vt:lpstr>
      <vt:lpstr>Wingdings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דקלבאום נוגה</dc:creator>
  <cp:lastModifiedBy>Tal Azulay Avidan</cp:lastModifiedBy>
  <cp:revision>77</cp:revision>
  <dcterms:created xsi:type="dcterms:W3CDTF">2022-06-09T07:40:24Z</dcterms:created>
  <dcterms:modified xsi:type="dcterms:W3CDTF">2026-09-07T09:33:33Z</dcterms:modified>
</cp:coreProperties>
</file>